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69" r:id="rId5"/>
    <p:sldId id="270" r:id="rId6"/>
    <p:sldId id="262" r:id="rId7"/>
    <p:sldId id="263" r:id="rId8"/>
    <p:sldId id="271" r:id="rId9"/>
    <p:sldId id="265" r:id="rId10"/>
    <p:sldId id="283" r:id="rId11"/>
    <p:sldId id="272" r:id="rId12"/>
    <p:sldId id="275" r:id="rId13"/>
    <p:sldId id="273" r:id="rId14"/>
    <p:sldId id="266" r:id="rId15"/>
    <p:sldId id="274" r:id="rId16"/>
    <p:sldId id="276" r:id="rId17"/>
    <p:sldId id="277" r:id="rId18"/>
    <p:sldId id="278" r:id="rId19"/>
    <p:sldId id="282" r:id="rId20"/>
    <p:sldId id="279" r:id="rId21"/>
    <p:sldId id="280" r:id="rId22"/>
    <p:sldId id="281" r:id="rId23"/>
    <p:sldId id="26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880" autoAdjust="0"/>
  </p:normalViewPr>
  <p:slideViewPr>
    <p:cSldViewPr snapToGrid="0">
      <p:cViewPr>
        <p:scale>
          <a:sx n="52" d="100"/>
          <a:sy n="52" d="100"/>
        </p:scale>
        <p:origin x="5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CA74-7EA3-440B-85C7-0A5DEBD46C51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95B7-C96C-4F72-AF7C-D207BA953F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2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497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68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75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688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531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396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142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06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40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54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29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0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83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96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03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05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18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95B7-C96C-4F72-AF7C-D207BA953FA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4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25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23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53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60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21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73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12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15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2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34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1BB9-C34D-4B9E-801A-3080945E7A12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097A-1A93-4560-95EE-C2F61910C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3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sans.com.b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mailto:mrmolive@ibb.unesp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36322" y="0"/>
            <a:ext cx="9555678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2" y="470498"/>
            <a:ext cx="2091351" cy="161860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0008" y="5459731"/>
            <a:ext cx="1705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0" dirty="0" smtClean="0">
                <a:effectLst/>
                <a:latin typeface="arial" panose="020B0604020202020204" pitchFamily="34" charset="0"/>
              </a:rPr>
              <a:t>Apoio:</a:t>
            </a:r>
            <a:r>
              <a:rPr lang="pt-BR" sz="1200" b="0" i="0" dirty="0" smtClean="0">
                <a:effectLst/>
                <a:latin typeface="arial" panose="020B0604020202020204" pitchFamily="34" charset="0"/>
              </a:rPr>
              <a:t> Ministério da Ciência, Tecnologia, Inovação e Comunicações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86817" y="2091358"/>
            <a:ext cx="83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UNESP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582713" y="5798897"/>
            <a:ext cx="242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</a:rPr>
              <a:t>Goiânia</a:t>
            </a:r>
            <a:r>
              <a:rPr lang="pt-BR" i="1" dirty="0" smtClean="0">
                <a:solidFill>
                  <a:schemeClr val="bg1"/>
                </a:solidFill>
              </a:rPr>
              <a:t>, setembro 2019</a:t>
            </a:r>
            <a:endParaRPr lang="pt-BR" i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811" t="11905" r="5539" b="27422"/>
          <a:stretch/>
        </p:blipFill>
        <p:spPr>
          <a:xfrm>
            <a:off x="2636322" y="212802"/>
            <a:ext cx="9381507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75" y="2524610"/>
            <a:ext cx="5365750" cy="39846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377" y="2438112"/>
            <a:ext cx="2941062" cy="39846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12695" r="25285" b="16016"/>
          <a:stretch>
            <a:fillRect/>
          </a:stretch>
        </p:blipFill>
        <p:spPr bwMode="auto">
          <a:xfrm>
            <a:off x="6945091" y="667709"/>
            <a:ext cx="1449509" cy="1149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6772806" y="1859113"/>
            <a:ext cx="1794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  <a:latin typeface="Arial" panose="020B0604020202020204" pitchFamily="34" charset="0"/>
              </a:rPr>
              <a:t>SIG Obesidad</a:t>
            </a:r>
          </a:p>
        </p:txBody>
      </p:sp>
      <p:pic>
        <p:nvPicPr>
          <p:cNvPr id="9" name="Picture 2" descr="Resultado de imagem para nutriss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7" y="531342"/>
            <a:ext cx="4170591" cy="172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49" y="437884"/>
            <a:ext cx="9597936" cy="53988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51" y="174913"/>
            <a:ext cx="6116877" cy="54486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85114" y="5070763"/>
            <a:ext cx="4390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</a:rPr>
              <a:t>Articulação Sudeste</a:t>
            </a:r>
            <a:endParaRPr lang="pt-B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187532" y="653143"/>
            <a:ext cx="10058400" cy="586641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97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2" y="210539"/>
            <a:ext cx="4015220" cy="35765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05694" y="3099458"/>
            <a:ext cx="270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Articulação Sudeste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75813" y="467968"/>
            <a:ext cx="27592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UNESP (4 projetos) </a:t>
            </a:r>
          </a:p>
          <a:p>
            <a:r>
              <a:rPr lang="pt-BR" sz="2400" dirty="0" smtClean="0"/>
              <a:t>UFRRJ </a:t>
            </a:r>
            <a:r>
              <a:rPr lang="pt-BR" sz="2400" dirty="0"/>
              <a:t>(2 projetos)</a:t>
            </a:r>
          </a:p>
          <a:p>
            <a:r>
              <a:rPr lang="pt-BR" sz="2400" dirty="0"/>
              <a:t>UNIFESP (2 projetos)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UFMG (2 projetos)</a:t>
            </a:r>
          </a:p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UFU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UFV</a:t>
            </a:r>
          </a:p>
          <a:p>
            <a:r>
              <a:rPr lang="pt-BR" sz="2400" dirty="0" smtClean="0"/>
              <a:t>IF Sudeste MG</a:t>
            </a:r>
          </a:p>
          <a:p>
            <a:r>
              <a:rPr lang="pt-BR" sz="2400" dirty="0" smtClean="0"/>
              <a:t>UFRJ </a:t>
            </a:r>
          </a:p>
          <a:p>
            <a:r>
              <a:rPr lang="pt-BR" sz="2400" dirty="0" smtClean="0"/>
              <a:t>UNIRIO</a:t>
            </a:r>
          </a:p>
          <a:p>
            <a:r>
              <a:rPr lang="pt-BR" sz="2400" dirty="0" smtClean="0"/>
              <a:t>APTA-SP</a:t>
            </a:r>
          </a:p>
          <a:p>
            <a:r>
              <a:rPr lang="pt-BR" sz="2400" dirty="0" smtClean="0"/>
              <a:t>IF-São Paulo</a:t>
            </a:r>
          </a:p>
          <a:p>
            <a:r>
              <a:rPr lang="pt-BR" sz="2400" dirty="0" smtClean="0"/>
              <a:t>USP</a:t>
            </a:r>
          </a:p>
          <a:p>
            <a:r>
              <a:rPr lang="pt-BR" sz="2400" dirty="0" smtClean="0"/>
              <a:t>Cruzeiro do Sul</a:t>
            </a:r>
          </a:p>
          <a:p>
            <a:r>
              <a:rPr lang="pt-BR" sz="2400" dirty="0" smtClean="0"/>
              <a:t>Fiocruz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54" y="378534"/>
            <a:ext cx="1394238" cy="10790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46919" y="2232561"/>
            <a:ext cx="1053987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Agricultura familiar  (produção e mercado)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Povos e comunidades tradicionais (caiçaras, quilombolas, indígenas)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Educação/informação alimentar e Nutricional 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4997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75658" y="210026"/>
            <a:ext cx="6719468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TEMAS PARA REFLEXÃO</a:t>
            </a:r>
          </a:p>
          <a:p>
            <a:pPr lvl="0"/>
            <a:r>
              <a:rPr lang="pt-BR" sz="2400" dirty="0" smtClean="0"/>
              <a:t>Advocacy </a:t>
            </a:r>
            <a:endParaRPr lang="pt-BR" sz="2400" dirty="0"/>
          </a:p>
          <a:p>
            <a:pPr lvl="0"/>
            <a:r>
              <a:rPr lang="pt-BR" sz="2400" dirty="0"/>
              <a:t>Agroecologia </a:t>
            </a:r>
          </a:p>
          <a:p>
            <a:pPr lvl="0"/>
            <a:r>
              <a:rPr lang="pt-BR" sz="2400" dirty="0"/>
              <a:t>Capacitação profissional / extensão</a:t>
            </a:r>
          </a:p>
          <a:p>
            <a:pPr lvl="0"/>
            <a:r>
              <a:rPr lang="pt-BR" sz="2400" dirty="0"/>
              <a:t>Compras institucionais </a:t>
            </a:r>
          </a:p>
          <a:p>
            <a:pPr lvl="0"/>
            <a:r>
              <a:rPr lang="pt-BR" sz="2400" dirty="0"/>
              <a:t>Conhecimentos tradicionais </a:t>
            </a:r>
          </a:p>
          <a:p>
            <a:pPr lvl="0"/>
            <a:r>
              <a:rPr lang="pt-BR" sz="2400" dirty="0"/>
              <a:t>Educação e ambiente alimentar nas escolas </a:t>
            </a:r>
          </a:p>
          <a:p>
            <a:pPr lvl="0"/>
            <a:r>
              <a:rPr lang="pt-BR" sz="2400" dirty="0"/>
              <a:t> Educação popular / extensão</a:t>
            </a:r>
          </a:p>
          <a:p>
            <a:pPr lvl="0"/>
            <a:r>
              <a:rPr lang="pt-BR" sz="2400" dirty="0"/>
              <a:t>Formação em nível de especialização </a:t>
            </a:r>
          </a:p>
          <a:p>
            <a:pPr lvl="0"/>
            <a:r>
              <a:rPr lang="pt-BR" sz="2400" dirty="0"/>
              <a:t>Formação em nível de pós-graduação </a:t>
            </a:r>
          </a:p>
          <a:p>
            <a:pPr lvl="0"/>
            <a:r>
              <a:rPr lang="pt-BR" sz="2400" dirty="0"/>
              <a:t>Indicadores para avaliação dos projetos </a:t>
            </a:r>
          </a:p>
          <a:p>
            <a:pPr lvl="0"/>
            <a:r>
              <a:rPr lang="pt-BR" sz="2400" dirty="0"/>
              <a:t>Institucionalização da SSAN nas universidades</a:t>
            </a:r>
          </a:p>
          <a:p>
            <a:pPr lvl="0"/>
            <a:r>
              <a:rPr lang="pt-BR" sz="2400" dirty="0"/>
              <a:t>Mercados alternativos de alimentos </a:t>
            </a:r>
          </a:p>
          <a:p>
            <a:pPr lvl="0"/>
            <a:r>
              <a:rPr lang="pt-BR" sz="2400" dirty="0"/>
              <a:t>Nutrição e saúde</a:t>
            </a:r>
          </a:p>
          <a:p>
            <a:pPr lvl="0"/>
            <a:r>
              <a:rPr lang="pt-BR" sz="2400" dirty="0"/>
              <a:t>Pesquisa participante e pesquisa translacional </a:t>
            </a:r>
          </a:p>
          <a:p>
            <a:pPr lvl="0"/>
            <a:r>
              <a:rPr lang="pt-BR" sz="2400" dirty="0"/>
              <a:t>Segurança do alimento </a:t>
            </a:r>
          </a:p>
          <a:p>
            <a:pPr lvl="0"/>
            <a:r>
              <a:rPr lang="pt-BR" sz="2400" dirty="0"/>
              <a:t>Tecnologias sociais e sistemas de tecnologias sociais 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35834" y="1151906"/>
            <a:ext cx="3962623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Poucas reuniões gerais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Reuniões temáticas abertas</a:t>
            </a:r>
            <a:endParaRPr lang="pt-BR" sz="2400" dirty="0"/>
          </a:p>
        </p:txBody>
      </p:sp>
      <p:pic>
        <p:nvPicPr>
          <p:cNvPr id="2050" name="Picture 2" descr="Resultado de imagem para dedo apontand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38" y="2522863"/>
            <a:ext cx="1420069" cy="17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18101"/>
              </p:ext>
            </p:extLst>
          </p:nvPr>
        </p:nvGraphicFramePr>
        <p:xfrm>
          <a:off x="1040079" y="495321"/>
          <a:ext cx="10515600" cy="976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241">
                  <a:extLst>
                    <a:ext uri="{9D8B030D-6E8A-4147-A177-3AD203B41FA5}">
                      <a16:colId xmlns:a16="http://schemas.microsoft.com/office/drawing/2014/main" val="1823729182"/>
                    </a:ext>
                  </a:extLst>
                </a:gridCol>
                <a:gridCol w="606022">
                  <a:extLst>
                    <a:ext uri="{9D8B030D-6E8A-4147-A177-3AD203B41FA5}">
                      <a16:colId xmlns:a16="http://schemas.microsoft.com/office/drawing/2014/main" val="492826488"/>
                    </a:ext>
                  </a:extLst>
                </a:gridCol>
                <a:gridCol w="1503832">
                  <a:extLst>
                    <a:ext uri="{9D8B030D-6E8A-4147-A177-3AD203B41FA5}">
                      <a16:colId xmlns:a16="http://schemas.microsoft.com/office/drawing/2014/main" val="359645736"/>
                    </a:ext>
                  </a:extLst>
                </a:gridCol>
                <a:gridCol w="1043704">
                  <a:extLst>
                    <a:ext uri="{9D8B030D-6E8A-4147-A177-3AD203B41FA5}">
                      <a16:colId xmlns:a16="http://schemas.microsoft.com/office/drawing/2014/main" val="2419805819"/>
                    </a:ext>
                  </a:extLst>
                </a:gridCol>
                <a:gridCol w="808029">
                  <a:extLst>
                    <a:ext uri="{9D8B030D-6E8A-4147-A177-3AD203B41FA5}">
                      <a16:colId xmlns:a16="http://schemas.microsoft.com/office/drawing/2014/main" val="182616882"/>
                    </a:ext>
                  </a:extLst>
                </a:gridCol>
                <a:gridCol w="1638503">
                  <a:extLst>
                    <a:ext uri="{9D8B030D-6E8A-4147-A177-3AD203B41FA5}">
                      <a16:colId xmlns:a16="http://schemas.microsoft.com/office/drawing/2014/main" val="3740462047"/>
                    </a:ext>
                  </a:extLst>
                </a:gridCol>
                <a:gridCol w="1414051">
                  <a:extLst>
                    <a:ext uri="{9D8B030D-6E8A-4147-A177-3AD203B41FA5}">
                      <a16:colId xmlns:a16="http://schemas.microsoft.com/office/drawing/2014/main" val="11002337"/>
                    </a:ext>
                  </a:extLst>
                </a:gridCol>
                <a:gridCol w="1200821">
                  <a:extLst>
                    <a:ext uri="{9D8B030D-6E8A-4147-A177-3AD203B41FA5}">
                      <a16:colId xmlns:a16="http://schemas.microsoft.com/office/drawing/2014/main" val="2116876267"/>
                    </a:ext>
                  </a:extLst>
                </a:gridCol>
                <a:gridCol w="1784397">
                  <a:extLst>
                    <a:ext uri="{9D8B030D-6E8A-4147-A177-3AD203B41FA5}">
                      <a16:colId xmlns:a16="http://schemas.microsoft.com/office/drawing/2014/main" val="404335910"/>
                    </a:ext>
                  </a:extLst>
                </a:gridCol>
              </a:tblGrid>
              <a:tr h="162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Projeto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Objetivo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Abordagem da pesquisa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Tipo de formação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Território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Rede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Tipo de interação/Relação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Indicador acadêmico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Fortalecimento da SSAN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441225813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básica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Especialização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Abrangência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Caracterização do grupo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Produto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Produto (tecnoligias)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637365042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translacional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Capacitação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acadêmicas Nac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676745636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participamente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Educação popular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acadêmicas Int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Advocacy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302062974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com a sociedade civil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Desenvolvimento de habilidades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674751853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com o poder publico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10430505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069"/>
              </p:ext>
            </p:extLst>
          </p:nvPr>
        </p:nvGraphicFramePr>
        <p:xfrm>
          <a:off x="1223156" y="2876550"/>
          <a:ext cx="8870868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890">
                  <a:extLst>
                    <a:ext uri="{9D8B030D-6E8A-4147-A177-3AD203B41FA5}">
                      <a16:colId xmlns:a16="http://schemas.microsoft.com/office/drawing/2014/main" val="3294787368"/>
                    </a:ext>
                  </a:extLst>
                </a:gridCol>
                <a:gridCol w="1464914">
                  <a:extLst>
                    <a:ext uri="{9D8B030D-6E8A-4147-A177-3AD203B41FA5}">
                      <a16:colId xmlns:a16="http://schemas.microsoft.com/office/drawing/2014/main" val="1448384913"/>
                    </a:ext>
                  </a:extLst>
                </a:gridCol>
                <a:gridCol w="3635157">
                  <a:extLst>
                    <a:ext uri="{9D8B030D-6E8A-4147-A177-3AD203B41FA5}">
                      <a16:colId xmlns:a16="http://schemas.microsoft.com/office/drawing/2014/main" val="3784541890"/>
                    </a:ext>
                  </a:extLst>
                </a:gridCol>
                <a:gridCol w="2522907">
                  <a:extLst>
                    <a:ext uri="{9D8B030D-6E8A-4147-A177-3AD203B41FA5}">
                      <a16:colId xmlns:a16="http://schemas.microsoft.com/office/drawing/2014/main" val="235400693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Objetivo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Abordagem da pesquisa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Tipo de formação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19668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pesquisa básica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Especialização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41667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pesquisa translacional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Capacitação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60253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pesquisa participamente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Educação popular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8973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86444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7653599"/>
                  </a:ext>
                </a:extLst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938148" y="1623380"/>
            <a:ext cx="377635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182585" y="1669418"/>
            <a:ext cx="2161308" cy="1167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8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78833"/>
              </p:ext>
            </p:extLst>
          </p:nvPr>
        </p:nvGraphicFramePr>
        <p:xfrm>
          <a:off x="1270656" y="2784475"/>
          <a:ext cx="9702140" cy="260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680">
                  <a:extLst>
                    <a:ext uri="{9D8B030D-6E8A-4147-A177-3AD203B41FA5}">
                      <a16:colId xmlns:a16="http://schemas.microsoft.com/office/drawing/2014/main" val="1078323166"/>
                    </a:ext>
                  </a:extLst>
                </a:gridCol>
                <a:gridCol w="4117769">
                  <a:extLst>
                    <a:ext uri="{9D8B030D-6E8A-4147-A177-3AD203B41FA5}">
                      <a16:colId xmlns:a16="http://schemas.microsoft.com/office/drawing/2014/main" val="137558693"/>
                    </a:ext>
                  </a:extLst>
                </a:gridCol>
                <a:gridCol w="3553691">
                  <a:extLst>
                    <a:ext uri="{9D8B030D-6E8A-4147-A177-3AD203B41FA5}">
                      <a16:colId xmlns:a16="http://schemas.microsoft.com/office/drawing/2014/main" val="302253265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Território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Rede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Tipo de interação/Relação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4191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Abrangência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Caracterização do grupo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37901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Relações acadêmicas Nac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72024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Relações acadêmicas Int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69324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Relações com a sociedade civil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2712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Relações com o poder publico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8776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190282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28692"/>
              </p:ext>
            </p:extLst>
          </p:nvPr>
        </p:nvGraphicFramePr>
        <p:xfrm>
          <a:off x="1016327" y="495321"/>
          <a:ext cx="10515600" cy="976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241">
                  <a:extLst>
                    <a:ext uri="{9D8B030D-6E8A-4147-A177-3AD203B41FA5}">
                      <a16:colId xmlns:a16="http://schemas.microsoft.com/office/drawing/2014/main" val="1823729182"/>
                    </a:ext>
                  </a:extLst>
                </a:gridCol>
                <a:gridCol w="606022">
                  <a:extLst>
                    <a:ext uri="{9D8B030D-6E8A-4147-A177-3AD203B41FA5}">
                      <a16:colId xmlns:a16="http://schemas.microsoft.com/office/drawing/2014/main" val="492826488"/>
                    </a:ext>
                  </a:extLst>
                </a:gridCol>
                <a:gridCol w="1503832">
                  <a:extLst>
                    <a:ext uri="{9D8B030D-6E8A-4147-A177-3AD203B41FA5}">
                      <a16:colId xmlns:a16="http://schemas.microsoft.com/office/drawing/2014/main" val="359645736"/>
                    </a:ext>
                  </a:extLst>
                </a:gridCol>
                <a:gridCol w="1043704">
                  <a:extLst>
                    <a:ext uri="{9D8B030D-6E8A-4147-A177-3AD203B41FA5}">
                      <a16:colId xmlns:a16="http://schemas.microsoft.com/office/drawing/2014/main" val="2419805819"/>
                    </a:ext>
                  </a:extLst>
                </a:gridCol>
                <a:gridCol w="808029">
                  <a:extLst>
                    <a:ext uri="{9D8B030D-6E8A-4147-A177-3AD203B41FA5}">
                      <a16:colId xmlns:a16="http://schemas.microsoft.com/office/drawing/2014/main" val="182616882"/>
                    </a:ext>
                  </a:extLst>
                </a:gridCol>
                <a:gridCol w="1638503">
                  <a:extLst>
                    <a:ext uri="{9D8B030D-6E8A-4147-A177-3AD203B41FA5}">
                      <a16:colId xmlns:a16="http://schemas.microsoft.com/office/drawing/2014/main" val="3740462047"/>
                    </a:ext>
                  </a:extLst>
                </a:gridCol>
                <a:gridCol w="1414051">
                  <a:extLst>
                    <a:ext uri="{9D8B030D-6E8A-4147-A177-3AD203B41FA5}">
                      <a16:colId xmlns:a16="http://schemas.microsoft.com/office/drawing/2014/main" val="11002337"/>
                    </a:ext>
                  </a:extLst>
                </a:gridCol>
                <a:gridCol w="1200821">
                  <a:extLst>
                    <a:ext uri="{9D8B030D-6E8A-4147-A177-3AD203B41FA5}">
                      <a16:colId xmlns:a16="http://schemas.microsoft.com/office/drawing/2014/main" val="2116876267"/>
                    </a:ext>
                  </a:extLst>
                </a:gridCol>
                <a:gridCol w="1784397">
                  <a:extLst>
                    <a:ext uri="{9D8B030D-6E8A-4147-A177-3AD203B41FA5}">
                      <a16:colId xmlns:a16="http://schemas.microsoft.com/office/drawing/2014/main" val="404335910"/>
                    </a:ext>
                  </a:extLst>
                </a:gridCol>
              </a:tblGrid>
              <a:tr h="162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Projeto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Objetivo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Abordagem da pesquisa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Tipo de formação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Território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Rede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Tipo de interação/Relação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Indicador acadêmico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Fortalecimento da SSAN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441225813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básica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Especialização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Abrangência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Caracterização do grupo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Produto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Produto (tecnoligias)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637365042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translacional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Capacitação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acadêmicas Nac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676745636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participamente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Educação popular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acadêmicas Int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Advocacy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302062974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com a sociedade civil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Desenvolvimento de habilidades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674751853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com o poder publico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104305052"/>
                  </a:ext>
                </a:extLst>
              </a:tr>
            </a:tbl>
          </a:graphicData>
        </a:graphic>
      </p:graphicFrame>
      <p:cxnSp>
        <p:nvCxnSpPr>
          <p:cNvPr id="6" name="Conector de Seta Reta 5"/>
          <p:cNvCxnSpPr/>
          <p:nvPr/>
        </p:nvCxnSpPr>
        <p:spPr>
          <a:xfrm flipH="1">
            <a:off x="5846617" y="1623380"/>
            <a:ext cx="922314" cy="1161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750126" y="1623380"/>
            <a:ext cx="377635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29370"/>
              </p:ext>
            </p:extLst>
          </p:nvPr>
        </p:nvGraphicFramePr>
        <p:xfrm>
          <a:off x="3467592" y="3304062"/>
          <a:ext cx="6768935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2842">
                  <a:extLst>
                    <a:ext uri="{9D8B030D-6E8A-4147-A177-3AD203B41FA5}">
                      <a16:colId xmlns:a16="http://schemas.microsoft.com/office/drawing/2014/main" val="720354930"/>
                    </a:ext>
                  </a:extLst>
                </a:gridCol>
                <a:gridCol w="4046093">
                  <a:extLst>
                    <a:ext uri="{9D8B030D-6E8A-4147-A177-3AD203B41FA5}">
                      <a16:colId xmlns:a16="http://schemas.microsoft.com/office/drawing/2014/main" val="97794342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>
                          <a:effectLst/>
                        </a:rPr>
                        <a:t>Indicador acadêmico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Fortalecimento da SSAN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4292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Produto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Produto (tecnoligias)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78614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Processo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Processos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2804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Advocacy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20111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Desenvolvimento de habilidades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21343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0085359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20639"/>
              </p:ext>
            </p:extLst>
          </p:nvPr>
        </p:nvGraphicFramePr>
        <p:xfrm>
          <a:off x="1099456" y="495321"/>
          <a:ext cx="10515600" cy="976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241">
                  <a:extLst>
                    <a:ext uri="{9D8B030D-6E8A-4147-A177-3AD203B41FA5}">
                      <a16:colId xmlns:a16="http://schemas.microsoft.com/office/drawing/2014/main" val="1823729182"/>
                    </a:ext>
                  </a:extLst>
                </a:gridCol>
                <a:gridCol w="606022">
                  <a:extLst>
                    <a:ext uri="{9D8B030D-6E8A-4147-A177-3AD203B41FA5}">
                      <a16:colId xmlns:a16="http://schemas.microsoft.com/office/drawing/2014/main" val="492826488"/>
                    </a:ext>
                  </a:extLst>
                </a:gridCol>
                <a:gridCol w="1503832">
                  <a:extLst>
                    <a:ext uri="{9D8B030D-6E8A-4147-A177-3AD203B41FA5}">
                      <a16:colId xmlns:a16="http://schemas.microsoft.com/office/drawing/2014/main" val="359645736"/>
                    </a:ext>
                  </a:extLst>
                </a:gridCol>
                <a:gridCol w="1043704">
                  <a:extLst>
                    <a:ext uri="{9D8B030D-6E8A-4147-A177-3AD203B41FA5}">
                      <a16:colId xmlns:a16="http://schemas.microsoft.com/office/drawing/2014/main" val="2419805819"/>
                    </a:ext>
                  </a:extLst>
                </a:gridCol>
                <a:gridCol w="808029">
                  <a:extLst>
                    <a:ext uri="{9D8B030D-6E8A-4147-A177-3AD203B41FA5}">
                      <a16:colId xmlns:a16="http://schemas.microsoft.com/office/drawing/2014/main" val="182616882"/>
                    </a:ext>
                  </a:extLst>
                </a:gridCol>
                <a:gridCol w="1638503">
                  <a:extLst>
                    <a:ext uri="{9D8B030D-6E8A-4147-A177-3AD203B41FA5}">
                      <a16:colId xmlns:a16="http://schemas.microsoft.com/office/drawing/2014/main" val="3740462047"/>
                    </a:ext>
                  </a:extLst>
                </a:gridCol>
                <a:gridCol w="1414051">
                  <a:extLst>
                    <a:ext uri="{9D8B030D-6E8A-4147-A177-3AD203B41FA5}">
                      <a16:colId xmlns:a16="http://schemas.microsoft.com/office/drawing/2014/main" val="11002337"/>
                    </a:ext>
                  </a:extLst>
                </a:gridCol>
                <a:gridCol w="1200821">
                  <a:extLst>
                    <a:ext uri="{9D8B030D-6E8A-4147-A177-3AD203B41FA5}">
                      <a16:colId xmlns:a16="http://schemas.microsoft.com/office/drawing/2014/main" val="2116876267"/>
                    </a:ext>
                  </a:extLst>
                </a:gridCol>
                <a:gridCol w="1784397">
                  <a:extLst>
                    <a:ext uri="{9D8B030D-6E8A-4147-A177-3AD203B41FA5}">
                      <a16:colId xmlns:a16="http://schemas.microsoft.com/office/drawing/2014/main" val="404335910"/>
                    </a:ext>
                  </a:extLst>
                </a:gridCol>
              </a:tblGrid>
              <a:tr h="162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Projeto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Objetivo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Abordagem da pesquisa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Tipo de formação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Território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Rede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Tipo de interação/Relação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Indicador acadêmico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Fortalecimento da SSAN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441225813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básica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Especialização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Abrangência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Caracterização do grupo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Produto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Produto (tecnoligias)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637365042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translacional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Capacitação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acadêmicas Nac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676745636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participamente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Educação popular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acadêmicas Int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Advocacy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302062974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com a sociedade civil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Desenvolvimento de habilidades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674751853"/>
                  </a:ext>
                </a:extLst>
              </a:tr>
              <a:tr h="16272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Relações com o poder publico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104305052"/>
                  </a:ext>
                </a:extLst>
              </a:tr>
            </a:tbl>
          </a:graphicData>
        </a:graphic>
      </p:graphicFrame>
      <p:cxnSp>
        <p:nvCxnSpPr>
          <p:cNvPr id="7" name="Conector de Seta Reta 6"/>
          <p:cNvCxnSpPr/>
          <p:nvPr/>
        </p:nvCxnSpPr>
        <p:spPr>
          <a:xfrm flipH="1">
            <a:off x="6970812" y="1616915"/>
            <a:ext cx="2719449" cy="16871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573983" y="1616915"/>
            <a:ext cx="2909454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C:\Users\PAULIN~1\AppData\Local\Temp\Rar$DI00.609\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r="1394"/>
          <a:stretch/>
        </p:blipFill>
        <p:spPr bwMode="auto">
          <a:xfrm>
            <a:off x="1616004" y="558140"/>
            <a:ext cx="4696875" cy="5907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1939599" y="3806510"/>
            <a:ext cx="88415" cy="837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145112" y="696268"/>
            <a:ext cx="3723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Instituciones participantes de la Red SSAN-UNASUR en el  período de 2014 –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30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177" y="293087"/>
            <a:ext cx="11149913" cy="62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63049"/>
              </p:ext>
            </p:extLst>
          </p:nvPr>
        </p:nvGraphicFramePr>
        <p:xfrm>
          <a:off x="529442" y="1226191"/>
          <a:ext cx="10515600" cy="554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314">
                  <a:extLst>
                    <a:ext uri="{9D8B030D-6E8A-4147-A177-3AD203B41FA5}">
                      <a16:colId xmlns:a16="http://schemas.microsoft.com/office/drawing/2014/main" val="3288466869"/>
                    </a:ext>
                  </a:extLst>
                </a:gridCol>
                <a:gridCol w="2582297">
                  <a:extLst>
                    <a:ext uri="{9D8B030D-6E8A-4147-A177-3AD203B41FA5}">
                      <a16:colId xmlns:a16="http://schemas.microsoft.com/office/drawing/2014/main" val="1526095436"/>
                    </a:ext>
                  </a:extLst>
                </a:gridCol>
                <a:gridCol w="1400958">
                  <a:extLst>
                    <a:ext uri="{9D8B030D-6E8A-4147-A177-3AD203B41FA5}">
                      <a16:colId xmlns:a16="http://schemas.microsoft.com/office/drawing/2014/main" val="3597882928"/>
                    </a:ext>
                  </a:extLst>
                </a:gridCol>
                <a:gridCol w="2276031">
                  <a:extLst>
                    <a:ext uri="{9D8B030D-6E8A-4147-A177-3AD203B41FA5}">
                      <a16:colId xmlns:a16="http://schemas.microsoft.com/office/drawing/2014/main" val="1339448650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Clasificación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2014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2016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Evolución porcentual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52866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Instituciones participantes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95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162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170,5%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83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Unidades académicas participantes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119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184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154,6%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730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Origen: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103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Instituciones brasileiras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62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156,5%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247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Instituciones extranjeras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33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65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197,0%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931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Países participantes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111,1%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017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Naturaleza: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72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Instituciones públicas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69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130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188,4%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343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Instituciones privadas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125,0%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074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Instituciones do 3º sector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122,2%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21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Sectores de actividad: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955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Educación Superior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51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90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176,5%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53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Investigación y desarrollo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146,7%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252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Gestión Publica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300,0%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66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Otros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29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131,8%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93376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1946" y="330987"/>
            <a:ext cx="96002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  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Evoluci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las instituciones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 en la Red SSAN-UNASUR en el per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odo de 2014 en relaci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O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con 2016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4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:\Users\eliana.perez\Downloads\Red matriz proyectos 201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" b="1982"/>
          <a:stretch/>
        </p:blipFill>
        <p:spPr bwMode="auto">
          <a:xfrm>
            <a:off x="785503" y="432707"/>
            <a:ext cx="5372100" cy="2857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3" descr="C:\Users\Paulina García\Desktop\Doutorado 2018\Primeiro semestre 2019\ARTICULO 1- REUNIÓN 22 DE ENERO 2019\Red proyectos 201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99" y="3097608"/>
            <a:ext cx="5400040" cy="2919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40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81681"/>
              </p:ext>
            </p:extLst>
          </p:nvPr>
        </p:nvGraphicFramePr>
        <p:xfrm>
          <a:off x="755072" y="1349839"/>
          <a:ext cx="10515600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1681">
                  <a:extLst>
                    <a:ext uri="{9D8B030D-6E8A-4147-A177-3AD203B41FA5}">
                      <a16:colId xmlns:a16="http://schemas.microsoft.com/office/drawing/2014/main" val="2455948123"/>
                    </a:ext>
                  </a:extLst>
                </a:gridCol>
                <a:gridCol w="877001">
                  <a:extLst>
                    <a:ext uri="{9D8B030D-6E8A-4147-A177-3AD203B41FA5}">
                      <a16:colId xmlns:a16="http://schemas.microsoft.com/office/drawing/2014/main" val="3209353142"/>
                    </a:ext>
                  </a:extLst>
                </a:gridCol>
                <a:gridCol w="877001">
                  <a:extLst>
                    <a:ext uri="{9D8B030D-6E8A-4147-A177-3AD203B41FA5}">
                      <a16:colId xmlns:a16="http://schemas.microsoft.com/office/drawing/2014/main" val="77278445"/>
                    </a:ext>
                  </a:extLst>
                </a:gridCol>
                <a:gridCol w="3165196">
                  <a:extLst>
                    <a:ext uri="{9D8B030D-6E8A-4147-A177-3AD203B41FA5}">
                      <a16:colId xmlns:a16="http://schemas.microsoft.com/office/drawing/2014/main" val="2661517757"/>
                    </a:ext>
                  </a:extLst>
                </a:gridCol>
                <a:gridCol w="702442">
                  <a:extLst>
                    <a:ext uri="{9D8B030D-6E8A-4147-A177-3AD203B41FA5}">
                      <a16:colId xmlns:a16="http://schemas.microsoft.com/office/drawing/2014/main" val="3822553018"/>
                    </a:ext>
                  </a:extLst>
                </a:gridCol>
                <a:gridCol w="862279">
                  <a:extLst>
                    <a:ext uri="{9D8B030D-6E8A-4147-A177-3AD203B41FA5}">
                      <a16:colId xmlns:a16="http://schemas.microsoft.com/office/drawing/2014/main" val="299781948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Actividades académicas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Política de SAN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n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13910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Participación en eventos e intercambios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156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31,3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Educación e información </a:t>
                      </a:r>
                      <a:endParaRPr lang="pt-BR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18,0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2183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Publicaciones</a:t>
                      </a:r>
                      <a:r>
                        <a:rPr lang="pt-BR" sz="2000" baseline="0" dirty="0" smtClean="0">
                          <a:effectLst/>
                        </a:rPr>
                        <a:t>  (</a:t>
                      </a:r>
                      <a:r>
                        <a:rPr lang="es-ES_tradnl" sz="2000" dirty="0" smtClean="0">
                          <a:effectLst/>
                        </a:rPr>
                        <a:t>extensivo a 2018)</a:t>
                      </a:r>
                      <a:endParaRPr lang="pt-BR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17,4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Advocacy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6,4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4342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Orientaciones de trabajos académicos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10,0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Intervenciones en la comunidad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6,0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66025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Institucionalización de la </a:t>
                      </a:r>
                      <a:r>
                        <a:rPr lang="pt-BR" sz="2000" dirty="0" smtClean="0">
                          <a:effectLst/>
                        </a:rPr>
                        <a:t>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1,0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Cursos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6,0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62832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Eventos </a:t>
                      </a:r>
                      <a:endParaRPr lang="pt-BR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3,8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80083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298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59,7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201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40,3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334897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55072" y="462024"/>
            <a:ext cx="10431484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920"/>
              </a:spcAft>
            </a:pPr>
            <a:r>
              <a:rPr lang="es-CO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Mapeo de lo desempeño los proyectos inductores cuanto las actividades desarrolladas no periodo de 2014-2016.   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7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759206" y="2731917"/>
            <a:ext cx="46475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hlinkClick r:id="rId3"/>
              </a:rPr>
              <a:t>www.redesans.com.br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>
                <a:hlinkClick r:id="rId4"/>
              </a:rPr>
              <a:t>mrmolive@ibb.unesp.br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(14) 3880 0146 (equipe INTERSSAN)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0" y="699912"/>
            <a:ext cx="2392108" cy="18513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b="9933"/>
          <a:stretch/>
        </p:blipFill>
        <p:spPr>
          <a:xfrm>
            <a:off x="1194543" y="534642"/>
            <a:ext cx="10641198" cy="53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9302" t="27839" r="9142" b="17306"/>
          <a:stretch/>
        </p:blipFill>
        <p:spPr>
          <a:xfrm>
            <a:off x="926275" y="325327"/>
            <a:ext cx="11257487" cy="56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6060" t="9460" r="8468" b="6512"/>
          <a:stretch/>
        </p:blipFill>
        <p:spPr>
          <a:xfrm>
            <a:off x="950026" y="294037"/>
            <a:ext cx="10806872" cy="59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4554" y="361950"/>
            <a:ext cx="6156960" cy="61341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232624" y="632015"/>
            <a:ext cx="4263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GISSAN</a:t>
            </a:r>
            <a:r>
              <a:rPr lang="pt-BR" dirty="0" smtClean="0"/>
              <a:t> – Grupo integrador do Ensino, Pesquisa e Extensão em Soberania e Segurança Alimentar e  Nutricional da UNESP (17 Unidades Acadêmicas, 22 Pesquisadores credenciados). 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INTERSSAN</a:t>
            </a:r>
            <a:r>
              <a:rPr lang="pt-BR" dirty="0" smtClean="0"/>
              <a:t> – Centro de Ciência, Tecnologia e Inovação em Soberania e Segurança Alimentar e Nutricional da UNESP/MCTIC</a:t>
            </a:r>
          </a:p>
          <a:p>
            <a:endParaRPr lang="pt-BR" dirty="0"/>
          </a:p>
          <a:p>
            <a:r>
              <a:rPr lang="pt-BR" dirty="0" smtClean="0"/>
              <a:t>Centro interlocutor para aproximação dos fazeres  acadêmicos </a:t>
            </a:r>
            <a:r>
              <a:rPr lang="pt-BR" dirty="0"/>
              <a:t>d</a:t>
            </a:r>
            <a:r>
              <a:rPr lang="pt-BR" dirty="0" smtClean="0"/>
              <a:t>as demandas sociais.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Formação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Tecnologias sociais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Gestão Pública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65" y="3014490"/>
            <a:ext cx="1394238" cy="10790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349854" y="803085"/>
            <a:ext cx="2027583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 flipH="1">
            <a:off x="351184" y="1397930"/>
            <a:ext cx="2027583" cy="421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Consumidores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flipH="1">
            <a:off x="335277" y="1956326"/>
            <a:ext cx="2027583" cy="564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flipH="1">
            <a:off x="359130" y="2642587"/>
            <a:ext cx="2027583" cy="453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 flipH="1">
            <a:off x="360461" y="3219320"/>
            <a:ext cx="2027583" cy="564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flipH="1">
            <a:off x="344552" y="3906678"/>
            <a:ext cx="2027583" cy="4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01048" y="409444"/>
            <a:ext cx="8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</a:t>
            </a:r>
            <a:r>
              <a:rPr lang="pt-BR" b="1" dirty="0" smtClean="0"/>
              <a:t>tores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5073" y="865583"/>
            <a:ext cx="13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Agricultores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5973" y="1911498"/>
            <a:ext cx="187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Beneficiários de programas sociais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80208" y="2696654"/>
            <a:ext cx="16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Agentes sociais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9261" y="3168736"/>
            <a:ext cx="149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Técnicos e trabalhadores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42384" y="3947323"/>
            <a:ext cx="101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Gestores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 flipH="1">
            <a:off x="352097" y="4502688"/>
            <a:ext cx="2027583" cy="431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flipH="1">
            <a:off x="359130" y="5062643"/>
            <a:ext cx="2027583" cy="413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 flipH="1">
            <a:off x="368690" y="5578543"/>
            <a:ext cx="2027583" cy="431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Pós-graduandos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 flipH="1">
            <a:off x="375722" y="6138497"/>
            <a:ext cx="2027583" cy="544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616420" y="4519241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Graduandos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61685" y="5052034"/>
            <a:ext cx="11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Estagiários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16830" y="6091677"/>
            <a:ext cx="247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Professores/</a:t>
            </a:r>
          </a:p>
          <a:p>
            <a:r>
              <a:rPr lang="pt-BR" dirty="0" smtClean="0"/>
              <a:t>Pesquisadores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571190" y="442984"/>
            <a:ext cx="139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</a:t>
            </a:r>
            <a:r>
              <a:rPr lang="pt-BR" b="1" dirty="0"/>
              <a:t>P</a:t>
            </a:r>
            <a:r>
              <a:rPr lang="pt-BR" b="1" dirty="0" smtClean="0"/>
              <a:t>arceiras</a:t>
            </a:r>
            <a:endParaRPr lang="pt-BR" b="1" dirty="0"/>
          </a:p>
        </p:txBody>
      </p:sp>
      <p:sp>
        <p:nvSpPr>
          <p:cNvPr id="24" name="Retângulo 23"/>
          <p:cNvSpPr/>
          <p:nvPr/>
        </p:nvSpPr>
        <p:spPr>
          <a:xfrm flipH="1">
            <a:off x="2729405" y="810633"/>
            <a:ext cx="1607203" cy="424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2743203" y="869137"/>
            <a:ext cx="15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Universidades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 flipH="1">
            <a:off x="2756817" y="1297002"/>
            <a:ext cx="1589096" cy="400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 flipH="1">
            <a:off x="2756817" y="1759068"/>
            <a:ext cx="1599656" cy="393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797525" y="1321814"/>
            <a:ext cx="79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MCTIC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842792" y="182881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M. Cidadania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 flipH="1">
            <a:off x="2744503" y="2229004"/>
            <a:ext cx="1599656" cy="39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842791" y="3259267"/>
            <a:ext cx="76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ONG’s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678039" y="5462848"/>
            <a:ext cx="24361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Rede-SANS</a:t>
            </a:r>
          </a:p>
          <a:p>
            <a:r>
              <a:rPr lang="pt-BR" sz="1600" dirty="0" smtClean="0"/>
              <a:t>Rede-SSAN América Latina </a:t>
            </a:r>
          </a:p>
          <a:p>
            <a:r>
              <a:rPr lang="pt-BR" sz="1600" dirty="0" smtClean="0"/>
              <a:t>MU-CONSAN-CPLP</a:t>
            </a:r>
          </a:p>
          <a:p>
            <a:r>
              <a:rPr lang="pt-BR" sz="1600" dirty="0" smtClean="0"/>
              <a:t>Nutri-SSAN</a:t>
            </a:r>
          </a:p>
          <a:p>
            <a:r>
              <a:rPr lang="pt-BR" dirty="0" smtClean="0"/>
              <a:t>Conselhos de SAN</a:t>
            </a:r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 flipH="1">
            <a:off x="2752045" y="2698277"/>
            <a:ext cx="1599656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 flipH="1">
            <a:off x="2741485" y="3239967"/>
            <a:ext cx="1599656" cy="393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806581" y="275226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PP Municipais</a:t>
            </a:r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806579" y="2263385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PP Estaduais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516185" y="414947"/>
            <a:ext cx="139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Territórios</a:t>
            </a:r>
            <a:endParaRPr lang="pt-BR" b="1" dirty="0"/>
          </a:p>
        </p:txBody>
      </p:sp>
      <p:sp>
        <p:nvSpPr>
          <p:cNvPr id="38" name="Retângulo 37"/>
          <p:cNvSpPr/>
          <p:nvPr/>
        </p:nvSpPr>
        <p:spPr>
          <a:xfrm flipH="1">
            <a:off x="4665347" y="809122"/>
            <a:ext cx="1607203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79144" y="867626"/>
            <a:ext cx="6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Local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 flipH="1">
            <a:off x="4672899" y="1350817"/>
            <a:ext cx="1607203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 flipH="1">
            <a:off x="4680447" y="1910616"/>
            <a:ext cx="1607203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 flipH="1">
            <a:off x="4678944" y="2470417"/>
            <a:ext cx="1607203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 flipH="1">
            <a:off x="4949042" y="3790698"/>
            <a:ext cx="1338607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4689701" y="1412341"/>
            <a:ext cx="99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Regional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716853" y="1982711"/>
            <a:ext cx="9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Estadual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4725911" y="2489703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Nacional</a:t>
            </a:r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 flipH="1">
            <a:off x="4965645" y="4386715"/>
            <a:ext cx="1322003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 flipH="1">
            <a:off x="4974698" y="5020459"/>
            <a:ext cx="1312949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5024673" y="3856776"/>
            <a:ext cx="69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5051834" y="4440823"/>
            <a:ext cx="11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Am. Latina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5088048" y="5082103"/>
            <a:ext cx="72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Á</a:t>
            </a:r>
            <a:r>
              <a:rPr lang="pt-BR" dirty="0" smtClean="0"/>
              <a:t>frica</a:t>
            </a:r>
            <a:endParaRPr lang="pt-BR" dirty="0"/>
          </a:p>
        </p:txBody>
      </p:sp>
      <p:sp>
        <p:nvSpPr>
          <p:cNvPr id="53" name="Retângulo 52"/>
          <p:cNvSpPr/>
          <p:nvPr/>
        </p:nvSpPr>
        <p:spPr>
          <a:xfrm flipH="1">
            <a:off x="4677440" y="3039278"/>
            <a:ext cx="1607203" cy="46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4725918" y="3087234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Continental</a:t>
            </a:r>
            <a:endParaRPr lang="pt-BR" dirty="0"/>
          </a:p>
        </p:txBody>
      </p:sp>
      <p:cxnSp>
        <p:nvCxnSpPr>
          <p:cNvPr id="55" name="Conector reto 54"/>
          <p:cNvCxnSpPr/>
          <p:nvPr/>
        </p:nvCxnSpPr>
        <p:spPr>
          <a:xfrm>
            <a:off x="4552393" y="1037105"/>
            <a:ext cx="38796" cy="3562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endCxn id="38" idx="3"/>
          </p:cNvCxnSpPr>
          <p:nvPr/>
        </p:nvCxnSpPr>
        <p:spPr>
          <a:xfrm flipV="1">
            <a:off x="4552393" y="1043143"/>
            <a:ext cx="112954" cy="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40" idx="3"/>
            <a:endCxn id="44" idx="1"/>
          </p:cNvCxnSpPr>
          <p:nvPr/>
        </p:nvCxnSpPr>
        <p:spPr>
          <a:xfrm>
            <a:off x="4672899" y="1584838"/>
            <a:ext cx="16802" cy="1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4550889" y="1584832"/>
            <a:ext cx="112954" cy="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4559941" y="2173331"/>
            <a:ext cx="112954" cy="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587104" y="2680308"/>
            <a:ext cx="112954" cy="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4568994" y="3268785"/>
            <a:ext cx="112954" cy="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4616418" y="4599168"/>
            <a:ext cx="346181" cy="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4798786" y="4131989"/>
            <a:ext cx="0" cy="1137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4789508" y="4138826"/>
            <a:ext cx="159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48" idx="3"/>
          </p:cNvCxnSpPr>
          <p:nvPr/>
        </p:nvCxnSpPr>
        <p:spPr>
          <a:xfrm flipV="1">
            <a:off x="4798786" y="5254480"/>
            <a:ext cx="175912" cy="12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6572825" y="99591"/>
            <a:ext cx="1186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Atividades meio</a:t>
            </a:r>
            <a:endParaRPr lang="pt-BR" b="1" dirty="0"/>
          </a:p>
        </p:txBody>
      </p:sp>
      <p:sp>
        <p:nvSpPr>
          <p:cNvPr id="68" name="Retângulo 67"/>
          <p:cNvSpPr/>
          <p:nvPr/>
        </p:nvSpPr>
        <p:spPr>
          <a:xfrm>
            <a:off x="6636194" y="860079"/>
            <a:ext cx="1690419" cy="1917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6661844" y="3429762"/>
            <a:ext cx="1957064" cy="1268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6645252" y="1269336"/>
            <a:ext cx="197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Comunicação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Gestão operacional</a:t>
            </a:r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6681460" y="3575634"/>
            <a:ext cx="1965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Orçamento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Planejamento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Monitoramento</a:t>
            </a:r>
          </a:p>
          <a:p>
            <a:endParaRPr lang="pt-BR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9017251" y="162332"/>
            <a:ext cx="123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Atividades </a:t>
            </a:r>
          </a:p>
          <a:p>
            <a:r>
              <a:rPr lang="pt-BR" b="1" dirty="0" smtClean="0"/>
              <a:t>fim</a:t>
            </a:r>
            <a:endParaRPr lang="pt-BR" b="1" dirty="0"/>
          </a:p>
        </p:txBody>
      </p:sp>
      <p:sp>
        <p:nvSpPr>
          <p:cNvPr id="73" name="Retângulo 72"/>
          <p:cNvSpPr/>
          <p:nvPr/>
        </p:nvSpPr>
        <p:spPr>
          <a:xfrm>
            <a:off x="8967468" y="867625"/>
            <a:ext cx="1892411" cy="1127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9008687" y="2520869"/>
            <a:ext cx="1892411" cy="1209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8993104" y="4255790"/>
            <a:ext cx="2076435" cy="1439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/>
          <p:cNvSpPr txBox="1"/>
          <p:nvPr/>
        </p:nvSpPr>
        <p:spPr>
          <a:xfrm>
            <a:off x="9009874" y="1010327"/>
            <a:ext cx="1850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Desenvolvimento Soluções tecnológicas</a:t>
            </a:r>
            <a:endParaRPr lang="pt-BR" dirty="0"/>
          </a:p>
        </p:txBody>
      </p:sp>
      <p:sp>
        <p:nvSpPr>
          <p:cNvPr id="77" name="CaixaDeTexto 76"/>
          <p:cNvSpPr txBox="1"/>
          <p:nvPr/>
        </p:nvSpPr>
        <p:spPr>
          <a:xfrm>
            <a:off x="9069860" y="2730475"/>
            <a:ext cx="182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Desenvolvimento de habilidades e competência</a:t>
            </a:r>
            <a:endParaRPr lang="pt-BR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9040747" y="4230202"/>
            <a:ext cx="2092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Desenvolvimento dos processos de gestão das Políticas Públicas de SAN e do SISAN</a:t>
            </a:r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 flipH="1">
            <a:off x="2749037" y="3718284"/>
            <a:ext cx="1599656" cy="373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842791" y="3742216"/>
            <a:ext cx="86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FAPESP</a:t>
            </a:r>
            <a:endParaRPr lang="pt-BR" dirty="0"/>
          </a:p>
        </p:txBody>
      </p:sp>
      <p:sp>
        <p:nvSpPr>
          <p:cNvPr id="80" name="Retângulo 79"/>
          <p:cNvSpPr/>
          <p:nvPr/>
        </p:nvSpPr>
        <p:spPr>
          <a:xfrm flipH="1">
            <a:off x="2747531" y="4151335"/>
            <a:ext cx="1599656" cy="373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CaixaDeTexto 80"/>
          <p:cNvSpPr txBox="1"/>
          <p:nvPr/>
        </p:nvSpPr>
        <p:spPr>
          <a:xfrm>
            <a:off x="2841285" y="4175267"/>
            <a:ext cx="7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CAPES</a:t>
            </a:r>
            <a:endParaRPr lang="pt-BR" dirty="0"/>
          </a:p>
        </p:txBody>
      </p:sp>
      <p:sp>
        <p:nvSpPr>
          <p:cNvPr id="82" name="Retângulo 81"/>
          <p:cNvSpPr/>
          <p:nvPr/>
        </p:nvSpPr>
        <p:spPr>
          <a:xfrm flipH="1">
            <a:off x="2729420" y="4640227"/>
            <a:ext cx="1599656" cy="373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2805068" y="466415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MP</a:t>
            </a:r>
            <a:endParaRPr lang="pt-BR" dirty="0"/>
          </a:p>
        </p:txBody>
      </p:sp>
      <p:sp>
        <p:nvSpPr>
          <p:cNvPr id="84" name="Retângulo 83"/>
          <p:cNvSpPr/>
          <p:nvPr/>
        </p:nvSpPr>
        <p:spPr>
          <a:xfrm flipH="1">
            <a:off x="2709807" y="5109490"/>
            <a:ext cx="1599656" cy="373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/>
          <p:cNvSpPr txBox="1"/>
          <p:nvPr/>
        </p:nvSpPr>
        <p:spPr>
          <a:xfrm>
            <a:off x="2785455" y="5133422"/>
            <a:ext cx="153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Parlamentares</a:t>
            </a:r>
            <a:endParaRPr lang="pt-BR" dirty="0"/>
          </a:p>
        </p:txBody>
      </p:sp>
      <p:pic>
        <p:nvPicPr>
          <p:cNvPr id="86" name="Imagem 8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39" y="99591"/>
            <a:ext cx="1002841" cy="7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6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57" y="392625"/>
            <a:ext cx="9963777" cy="58897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98971" y="6282345"/>
            <a:ext cx="30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Coordenador: Davis G. Sansolo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73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54" y="378534"/>
            <a:ext cx="1394238" cy="10790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606" t="20289" r="92938" b="6010"/>
          <a:stretch/>
        </p:blipFill>
        <p:spPr>
          <a:xfrm>
            <a:off x="0" y="0"/>
            <a:ext cx="783771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576" y="1508177"/>
            <a:ext cx="3732122" cy="30431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048" y="1508176"/>
            <a:ext cx="3832506" cy="30431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79048" y="4880758"/>
            <a:ext cx="298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Cursos em andamento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16362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1986</TotalTime>
  <Words>779</Words>
  <Application>Microsoft Office PowerPoint</Application>
  <PresentationFormat>Widescreen</PresentationFormat>
  <Paragraphs>348</Paragraphs>
  <Slides>23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36</cp:revision>
  <dcterms:created xsi:type="dcterms:W3CDTF">2018-05-22T02:29:18Z</dcterms:created>
  <dcterms:modified xsi:type="dcterms:W3CDTF">2019-09-10T11:16:32Z</dcterms:modified>
</cp:coreProperties>
</file>