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8" r:id="rId4"/>
    <p:sldId id="269" r:id="rId5"/>
    <p:sldId id="270" r:id="rId6"/>
    <p:sldId id="262" r:id="rId7"/>
    <p:sldId id="263" r:id="rId8"/>
    <p:sldId id="271" r:id="rId9"/>
    <p:sldId id="265" r:id="rId10"/>
    <p:sldId id="283" r:id="rId11"/>
    <p:sldId id="272" r:id="rId12"/>
    <p:sldId id="275" r:id="rId13"/>
    <p:sldId id="273" r:id="rId14"/>
    <p:sldId id="266" r:id="rId15"/>
    <p:sldId id="274" r:id="rId16"/>
    <p:sldId id="276" r:id="rId17"/>
    <p:sldId id="277" r:id="rId18"/>
    <p:sldId id="278" r:id="rId19"/>
    <p:sldId id="282" r:id="rId20"/>
    <p:sldId id="279" r:id="rId21"/>
    <p:sldId id="280" r:id="rId22"/>
    <p:sldId id="281" r:id="rId23"/>
    <p:sldId id="267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7880" autoAdjust="0"/>
  </p:normalViewPr>
  <p:slideViewPr>
    <p:cSldViewPr snapToGrid="0">
      <p:cViewPr>
        <p:scale>
          <a:sx n="52" d="100"/>
          <a:sy n="52" d="100"/>
        </p:scale>
        <p:origin x="50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FCA74-7EA3-440B-85C7-0A5DEBD46C51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A95B7-C96C-4F72-AF7C-D207BA953F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323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9497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688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754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5688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531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23967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142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006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409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546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2299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0400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838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3960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3038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5053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6185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95B7-C96C-4F72-AF7C-D207BA953FA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433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3257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9230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536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60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2214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733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125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526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8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34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31BB9-C34D-4B9E-801A-3080945E7A1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4097A-1A93-4560-95EE-C2F61910C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33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desans.com.br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hyperlink" Target="mailto:mrmolive@ibb.unesp.b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636322" y="0"/>
            <a:ext cx="9555678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02" y="470498"/>
            <a:ext cx="2091351" cy="161860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10008" y="5459731"/>
            <a:ext cx="17050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i="0" dirty="0" smtClean="0">
                <a:effectLst/>
                <a:latin typeface="arial" panose="020B0604020202020204" pitchFamily="34" charset="0"/>
              </a:rPr>
              <a:t>Apoio:</a:t>
            </a:r>
            <a:r>
              <a:rPr lang="pt-BR" sz="1200" b="0" i="0" dirty="0" smtClean="0">
                <a:effectLst/>
                <a:latin typeface="arial" panose="020B0604020202020204" pitchFamily="34" charset="0"/>
              </a:rPr>
              <a:t> Ministério da Ciência, Tecnologia, Inovação e Comunicações</a:t>
            </a:r>
            <a:endParaRPr lang="pt-BR" sz="12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986817" y="2091358"/>
            <a:ext cx="830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UNESP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8582713" y="5798897"/>
            <a:ext cx="2425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>
                <a:solidFill>
                  <a:schemeClr val="bg1"/>
                </a:solidFill>
              </a:rPr>
              <a:t>Goiânia</a:t>
            </a:r>
            <a:r>
              <a:rPr lang="pt-BR" i="1" dirty="0" smtClean="0">
                <a:solidFill>
                  <a:schemeClr val="bg1"/>
                </a:solidFill>
              </a:rPr>
              <a:t>, setembro 2019</a:t>
            </a:r>
            <a:endParaRPr lang="pt-BR" i="1" dirty="0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/>
          <a:srcRect l="3811" t="11905" r="5539" b="27422"/>
          <a:stretch/>
        </p:blipFill>
        <p:spPr>
          <a:xfrm>
            <a:off x="2636322" y="212802"/>
            <a:ext cx="9381507" cy="349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43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875" y="2524610"/>
            <a:ext cx="5365750" cy="398462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4377" y="2438112"/>
            <a:ext cx="2941062" cy="398462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8" t="12695" r="25285" b="16016"/>
          <a:stretch>
            <a:fillRect/>
          </a:stretch>
        </p:blipFill>
        <p:spPr bwMode="auto">
          <a:xfrm>
            <a:off x="6945091" y="667709"/>
            <a:ext cx="1449509" cy="1149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4"/>
          <p:cNvSpPr txBox="1">
            <a:spLocks noChangeArrowheads="1"/>
          </p:cNvSpPr>
          <p:nvPr/>
        </p:nvSpPr>
        <p:spPr bwMode="auto">
          <a:xfrm>
            <a:off x="6772806" y="1859113"/>
            <a:ext cx="17940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solidFill>
                  <a:srgbClr val="FF0000"/>
                </a:solidFill>
                <a:latin typeface="Arial" panose="020B0604020202020204" pitchFamily="34" charset="0"/>
              </a:rPr>
              <a:t>SIG Obesidad</a:t>
            </a:r>
          </a:p>
        </p:txBody>
      </p:sp>
      <p:pic>
        <p:nvPicPr>
          <p:cNvPr id="9" name="Picture 2" descr="Resultado de imagem para nutriss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377" y="531342"/>
            <a:ext cx="4170591" cy="172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7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99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549" y="437884"/>
            <a:ext cx="9597936" cy="539883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13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751" y="174913"/>
            <a:ext cx="6116877" cy="544864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085114" y="5070763"/>
            <a:ext cx="43903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solidFill>
                  <a:schemeClr val="accent2">
                    <a:lumMod val="75000"/>
                  </a:schemeClr>
                </a:solidFill>
              </a:rPr>
              <a:t>Articulação Sudeste</a:t>
            </a:r>
            <a:endParaRPr lang="pt-B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etângulo Arredondado 5"/>
          <p:cNvSpPr/>
          <p:nvPr/>
        </p:nvSpPr>
        <p:spPr>
          <a:xfrm>
            <a:off x="1187532" y="653143"/>
            <a:ext cx="10058400" cy="5866410"/>
          </a:xfrm>
          <a:prstGeom prst="round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4972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2" y="210539"/>
            <a:ext cx="4015220" cy="357658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05694" y="3099458"/>
            <a:ext cx="2706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2">
                    <a:lumMod val="75000"/>
                  </a:schemeClr>
                </a:solidFill>
              </a:rPr>
              <a:t>Articulação Sudeste</a:t>
            </a:r>
            <a:endParaRPr lang="pt-BR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875813" y="467968"/>
            <a:ext cx="275928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UNESP (4 projetos) </a:t>
            </a:r>
          </a:p>
          <a:p>
            <a:r>
              <a:rPr lang="pt-BR" sz="2400" dirty="0" smtClean="0"/>
              <a:t>UFRRJ </a:t>
            </a:r>
            <a:r>
              <a:rPr lang="pt-BR" sz="2400" dirty="0"/>
              <a:t>(2 projetos)</a:t>
            </a:r>
          </a:p>
          <a:p>
            <a:r>
              <a:rPr lang="pt-BR" sz="2400" dirty="0"/>
              <a:t>UNIFESP (2 projetos)</a:t>
            </a:r>
          </a:p>
          <a:p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UFMG (2 projetos)</a:t>
            </a:r>
          </a:p>
          <a:p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UFU</a:t>
            </a:r>
          </a:p>
          <a:p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UFV</a:t>
            </a:r>
          </a:p>
          <a:p>
            <a:r>
              <a:rPr lang="pt-BR" sz="2400" dirty="0" smtClean="0"/>
              <a:t>IF Sudeste MG</a:t>
            </a:r>
          </a:p>
          <a:p>
            <a:r>
              <a:rPr lang="pt-BR" sz="2400" dirty="0" smtClean="0"/>
              <a:t>UFRJ </a:t>
            </a:r>
          </a:p>
          <a:p>
            <a:r>
              <a:rPr lang="pt-BR" sz="2400" dirty="0" smtClean="0"/>
              <a:t>UNIRIO</a:t>
            </a:r>
          </a:p>
          <a:p>
            <a:r>
              <a:rPr lang="pt-BR" sz="2400" dirty="0" smtClean="0"/>
              <a:t>APTA-SP</a:t>
            </a:r>
          </a:p>
          <a:p>
            <a:r>
              <a:rPr lang="pt-BR" sz="2400" dirty="0" smtClean="0"/>
              <a:t>IF-São Paulo</a:t>
            </a:r>
          </a:p>
          <a:p>
            <a:r>
              <a:rPr lang="pt-BR" sz="2400" dirty="0" smtClean="0"/>
              <a:t>USP</a:t>
            </a:r>
          </a:p>
          <a:p>
            <a:r>
              <a:rPr lang="pt-BR" sz="2400" dirty="0" smtClean="0"/>
              <a:t>Cruzeiro do Sul</a:t>
            </a:r>
          </a:p>
          <a:p>
            <a:r>
              <a:rPr lang="pt-BR" sz="2400" dirty="0" smtClean="0"/>
              <a:t>Fiocruz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36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554" y="378534"/>
            <a:ext cx="1394238" cy="107907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446919" y="2232561"/>
            <a:ext cx="1053987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/>
              <a:t>Agricultura familiar  (produção e mercado)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/>
              <a:t>Povos e comunidades tradicionais (caiçaras, quilombolas, indígenas)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/>
              <a:t>Educação/informação alimentar e Nutricional </a:t>
            </a:r>
          </a:p>
          <a:p>
            <a:endParaRPr lang="pt-BR" sz="2800" dirty="0" smtClean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349975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175658" y="210026"/>
            <a:ext cx="6719468" cy="6647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pt-BR" sz="2400" b="1" dirty="0" smtClean="0">
                <a:solidFill>
                  <a:schemeClr val="accent2">
                    <a:lumMod val="75000"/>
                  </a:schemeClr>
                </a:solidFill>
              </a:rPr>
              <a:t>TEMAS PARA REFLEXÃO</a:t>
            </a:r>
          </a:p>
          <a:p>
            <a:pPr lvl="0"/>
            <a:r>
              <a:rPr lang="pt-BR" sz="2400" dirty="0" smtClean="0"/>
              <a:t>Advocacy </a:t>
            </a:r>
            <a:endParaRPr lang="pt-BR" sz="2400" dirty="0"/>
          </a:p>
          <a:p>
            <a:pPr lvl="0"/>
            <a:r>
              <a:rPr lang="pt-BR" sz="2400" dirty="0"/>
              <a:t>Agroecologia </a:t>
            </a:r>
          </a:p>
          <a:p>
            <a:pPr lvl="0"/>
            <a:r>
              <a:rPr lang="pt-BR" sz="2400" dirty="0"/>
              <a:t>Capacitação profissional / extensão</a:t>
            </a:r>
          </a:p>
          <a:p>
            <a:pPr lvl="0"/>
            <a:r>
              <a:rPr lang="pt-BR" sz="2400" dirty="0"/>
              <a:t>Compras institucionais </a:t>
            </a:r>
          </a:p>
          <a:p>
            <a:pPr lvl="0"/>
            <a:r>
              <a:rPr lang="pt-BR" sz="2400" dirty="0"/>
              <a:t>Conhecimentos tradicionais </a:t>
            </a:r>
          </a:p>
          <a:p>
            <a:pPr lvl="0"/>
            <a:r>
              <a:rPr lang="pt-BR" sz="2400" dirty="0"/>
              <a:t>Educação e ambiente alimentar nas escolas </a:t>
            </a:r>
          </a:p>
          <a:p>
            <a:pPr lvl="0"/>
            <a:r>
              <a:rPr lang="pt-BR" sz="2400" dirty="0"/>
              <a:t> Educação popular / extensão</a:t>
            </a:r>
          </a:p>
          <a:p>
            <a:pPr lvl="0"/>
            <a:r>
              <a:rPr lang="pt-BR" sz="2400" dirty="0"/>
              <a:t>Formação em nível de especialização </a:t>
            </a:r>
          </a:p>
          <a:p>
            <a:pPr lvl="0"/>
            <a:r>
              <a:rPr lang="pt-BR" sz="2400" dirty="0"/>
              <a:t>Formação em nível de pós-graduação </a:t>
            </a:r>
          </a:p>
          <a:p>
            <a:pPr lvl="0"/>
            <a:r>
              <a:rPr lang="pt-BR" sz="2400" dirty="0"/>
              <a:t>Indicadores para avaliação dos projetos </a:t>
            </a:r>
          </a:p>
          <a:p>
            <a:pPr lvl="0"/>
            <a:r>
              <a:rPr lang="pt-BR" sz="2400" dirty="0"/>
              <a:t>Institucionalização da SSAN nas universidades</a:t>
            </a:r>
          </a:p>
          <a:p>
            <a:pPr lvl="0"/>
            <a:r>
              <a:rPr lang="pt-BR" sz="2400" dirty="0"/>
              <a:t>Mercados alternativos de alimentos </a:t>
            </a:r>
          </a:p>
          <a:p>
            <a:pPr lvl="0"/>
            <a:r>
              <a:rPr lang="pt-BR" sz="2400" dirty="0"/>
              <a:t>Nutrição e saúde</a:t>
            </a:r>
          </a:p>
          <a:p>
            <a:pPr lvl="0"/>
            <a:r>
              <a:rPr lang="pt-BR" sz="2400" dirty="0"/>
              <a:t>Pesquisa participante e pesquisa translacional </a:t>
            </a:r>
          </a:p>
          <a:p>
            <a:pPr lvl="0"/>
            <a:r>
              <a:rPr lang="pt-BR" sz="2400" dirty="0"/>
              <a:t>Segurança do alimento </a:t>
            </a:r>
          </a:p>
          <a:p>
            <a:pPr lvl="0"/>
            <a:r>
              <a:rPr lang="pt-BR" sz="2400" dirty="0"/>
              <a:t>Tecnologias sociais e sistemas de tecnologias sociais </a:t>
            </a:r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7635834" y="1151906"/>
            <a:ext cx="3962623" cy="1200329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Poucas reuniões gerais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Reuniões temáticas abertas</a:t>
            </a:r>
            <a:endParaRPr lang="pt-BR" sz="2400" dirty="0"/>
          </a:p>
        </p:txBody>
      </p:sp>
      <p:pic>
        <p:nvPicPr>
          <p:cNvPr id="2050" name="Picture 2" descr="Resultado de imagem para dedo apontando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238" y="2522863"/>
            <a:ext cx="1420069" cy="17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647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518101"/>
              </p:ext>
            </p:extLst>
          </p:nvPr>
        </p:nvGraphicFramePr>
        <p:xfrm>
          <a:off x="1040079" y="495321"/>
          <a:ext cx="10515600" cy="976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6241">
                  <a:extLst>
                    <a:ext uri="{9D8B030D-6E8A-4147-A177-3AD203B41FA5}">
                      <a16:colId xmlns:a16="http://schemas.microsoft.com/office/drawing/2014/main" val="1823729182"/>
                    </a:ext>
                  </a:extLst>
                </a:gridCol>
                <a:gridCol w="606022">
                  <a:extLst>
                    <a:ext uri="{9D8B030D-6E8A-4147-A177-3AD203B41FA5}">
                      <a16:colId xmlns:a16="http://schemas.microsoft.com/office/drawing/2014/main" val="492826488"/>
                    </a:ext>
                  </a:extLst>
                </a:gridCol>
                <a:gridCol w="1503832">
                  <a:extLst>
                    <a:ext uri="{9D8B030D-6E8A-4147-A177-3AD203B41FA5}">
                      <a16:colId xmlns:a16="http://schemas.microsoft.com/office/drawing/2014/main" val="359645736"/>
                    </a:ext>
                  </a:extLst>
                </a:gridCol>
                <a:gridCol w="1043704">
                  <a:extLst>
                    <a:ext uri="{9D8B030D-6E8A-4147-A177-3AD203B41FA5}">
                      <a16:colId xmlns:a16="http://schemas.microsoft.com/office/drawing/2014/main" val="2419805819"/>
                    </a:ext>
                  </a:extLst>
                </a:gridCol>
                <a:gridCol w="808029">
                  <a:extLst>
                    <a:ext uri="{9D8B030D-6E8A-4147-A177-3AD203B41FA5}">
                      <a16:colId xmlns:a16="http://schemas.microsoft.com/office/drawing/2014/main" val="182616882"/>
                    </a:ext>
                  </a:extLst>
                </a:gridCol>
                <a:gridCol w="1638503">
                  <a:extLst>
                    <a:ext uri="{9D8B030D-6E8A-4147-A177-3AD203B41FA5}">
                      <a16:colId xmlns:a16="http://schemas.microsoft.com/office/drawing/2014/main" val="3740462047"/>
                    </a:ext>
                  </a:extLst>
                </a:gridCol>
                <a:gridCol w="1414051">
                  <a:extLst>
                    <a:ext uri="{9D8B030D-6E8A-4147-A177-3AD203B41FA5}">
                      <a16:colId xmlns:a16="http://schemas.microsoft.com/office/drawing/2014/main" val="11002337"/>
                    </a:ext>
                  </a:extLst>
                </a:gridCol>
                <a:gridCol w="1200821">
                  <a:extLst>
                    <a:ext uri="{9D8B030D-6E8A-4147-A177-3AD203B41FA5}">
                      <a16:colId xmlns:a16="http://schemas.microsoft.com/office/drawing/2014/main" val="2116876267"/>
                    </a:ext>
                  </a:extLst>
                </a:gridCol>
                <a:gridCol w="1784397">
                  <a:extLst>
                    <a:ext uri="{9D8B030D-6E8A-4147-A177-3AD203B41FA5}">
                      <a16:colId xmlns:a16="http://schemas.microsoft.com/office/drawing/2014/main" val="404335910"/>
                    </a:ext>
                  </a:extLst>
                </a:gridCol>
              </a:tblGrid>
              <a:tr h="16272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Projeto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Objetivo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Abordagem da pesquisa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Tipo de formação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Território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Rede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Tipo de interação/Relação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Indicador acadêmico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Fortalecimento da SSAN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1441225813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pesquisa básica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Especialização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Abrangência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Caracterização do grupo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Produto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Produto (tecnoligias)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3637365042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pesquisa translacional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Capacitação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acadêmicas Nac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Processo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Processos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676745636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pesquisa participamente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Educação popular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acadêmicas Int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Advocacy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3302062974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com a sociedade civil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Desenvolvimento de habilidades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674751853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com o poder publico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3104305052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5069"/>
              </p:ext>
            </p:extLst>
          </p:nvPr>
        </p:nvGraphicFramePr>
        <p:xfrm>
          <a:off x="1223156" y="2876550"/>
          <a:ext cx="8870868" cy="223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7890">
                  <a:extLst>
                    <a:ext uri="{9D8B030D-6E8A-4147-A177-3AD203B41FA5}">
                      <a16:colId xmlns:a16="http://schemas.microsoft.com/office/drawing/2014/main" val="3294787368"/>
                    </a:ext>
                  </a:extLst>
                </a:gridCol>
                <a:gridCol w="1464914">
                  <a:extLst>
                    <a:ext uri="{9D8B030D-6E8A-4147-A177-3AD203B41FA5}">
                      <a16:colId xmlns:a16="http://schemas.microsoft.com/office/drawing/2014/main" val="1448384913"/>
                    </a:ext>
                  </a:extLst>
                </a:gridCol>
                <a:gridCol w="3635157">
                  <a:extLst>
                    <a:ext uri="{9D8B030D-6E8A-4147-A177-3AD203B41FA5}">
                      <a16:colId xmlns:a16="http://schemas.microsoft.com/office/drawing/2014/main" val="3784541890"/>
                    </a:ext>
                  </a:extLst>
                </a:gridCol>
                <a:gridCol w="2522907">
                  <a:extLst>
                    <a:ext uri="{9D8B030D-6E8A-4147-A177-3AD203B41FA5}">
                      <a16:colId xmlns:a16="http://schemas.microsoft.com/office/drawing/2014/main" val="2354006937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u="none" strike="noStrike" dirty="0">
                          <a:effectLst/>
                        </a:rPr>
                        <a:t>Projeto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u="none" strike="noStrike" dirty="0">
                          <a:effectLst/>
                        </a:rPr>
                        <a:t>Objetivo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u="none" strike="noStrike" dirty="0">
                          <a:effectLst/>
                        </a:rPr>
                        <a:t>Abordagem da pesquisa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u="none" strike="noStrike" dirty="0">
                          <a:effectLst/>
                        </a:rPr>
                        <a:t>Tipo de formação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1196687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pesquisa básica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Especialização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9416672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pesquisa translacional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Capacitação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1602538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pesquisa participamente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Educação popular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189739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2864443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17653599"/>
                  </a:ext>
                </a:extLst>
              </a:tr>
            </a:tbl>
          </a:graphicData>
        </a:graphic>
      </p:graphicFrame>
      <p:cxnSp>
        <p:nvCxnSpPr>
          <p:cNvPr id="9" name="Conector reto 8"/>
          <p:cNvCxnSpPr/>
          <p:nvPr/>
        </p:nvCxnSpPr>
        <p:spPr>
          <a:xfrm>
            <a:off x="938148" y="1623380"/>
            <a:ext cx="3776353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>
            <a:off x="3182585" y="1669418"/>
            <a:ext cx="2161308" cy="116796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2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487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878833"/>
              </p:ext>
            </p:extLst>
          </p:nvPr>
        </p:nvGraphicFramePr>
        <p:xfrm>
          <a:off x="1270656" y="2784475"/>
          <a:ext cx="9702140" cy="2604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0680">
                  <a:extLst>
                    <a:ext uri="{9D8B030D-6E8A-4147-A177-3AD203B41FA5}">
                      <a16:colId xmlns:a16="http://schemas.microsoft.com/office/drawing/2014/main" val="1078323166"/>
                    </a:ext>
                  </a:extLst>
                </a:gridCol>
                <a:gridCol w="4117769">
                  <a:extLst>
                    <a:ext uri="{9D8B030D-6E8A-4147-A177-3AD203B41FA5}">
                      <a16:colId xmlns:a16="http://schemas.microsoft.com/office/drawing/2014/main" val="137558693"/>
                    </a:ext>
                  </a:extLst>
                </a:gridCol>
                <a:gridCol w="3553691">
                  <a:extLst>
                    <a:ext uri="{9D8B030D-6E8A-4147-A177-3AD203B41FA5}">
                      <a16:colId xmlns:a16="http://schemas.microsoft.com/office/drawing/2014/main" val="3022532650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u="none" strike="noStrike" dirty="0">
                          <a:effectLst/>
                        </a:rPr>
                        <a:t>Território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u="none" strike="noStrike" dirty="0">
                          <a:effectLst/>
                        </a:rPr>
                        <a:t>Rede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u="none" strike="noStrike" dirty="0">
                          <a:effectLst/>
                        </a:rPr>
                        <a:t>Tipo de interação/Relação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3419137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Abrangência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Caracterização do grupo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1379011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Relações acadêmicas Nac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6720245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Relações acadêmicas Int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2693244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Relações com a sociedade civil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727128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Relações com o poder publico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8877663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61902822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328692"/>
              </p:ext>
            </p:extLst>
          </p:nvPr>
        </p:nvGraphicFramePr>
        <p:xfrm>
          <a:off x="1016327" y="495321"/>
          <a:ext cx="10515600" cy="976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6241">
                  <a:extLst>
                    <a:ext uri="{9D8B030D-6E8A-4147-A177-3AD203B41FA5}">
                      <a16:colId xmlns:a16="http://schemas.microsoft.com/office/drawing/2014/main" val="1823729182"/>
                    </a:ext>
                  </a:extLst>
                </a:gridCol>
                <a:gridCol w="606022">
                  <a:extLst>
                    <a:ext uri="{9D8B030D-6E8A-4147-A177-3AD203B41FA5}">
                      <a16:colId xmlns:a16="http://schemas.microsoft.com/office/drawing/2014/main" val="492826488"/>
                    </a:ext>
                  </a:extLst>
                </a:gridCol>
                <a:gridCol w="1503832">
                  <a:extLst>
                    <a:ext uri="{9D8B030D-6E8A-4147-A177-3AD203B41FA5}">
                      <a16:colId xmlns:a16="http://schemas.microsoft.com/office/drawing/2014/main" val="359645736"/>
                    </a:ext>
                  </a:extLst>
                </a:gridCol>
                <a:gridCol w="1043704">
                  <a:extLst>
                    <a:ext uri="{9D8B030D-6E8A-4147-A177-3AD203B41FA5}">
                      <a16:colId xmlns:a16="http://schemas.microsoft.com/office/drawing/2014/main" val="2419805819"/>
                    </a:ext>
                  </a:extLst>
                </a:gridCol>
                <a:gridCol w="808029">
                  <a:extLst>
                    <a:ext uri="{9D8B030D-6E8A-4147-A177-3AD203B41FA5}">
                      <a16:colId xmlns:a16="http://schemas.microsoft.com/office/drawing/2014/main" val="182616882"/>
                    </a:ext>
                  </a:extLst>
                </a:gridCol>
                <a:gridCol w="1638503">
                  <a:extLst>
                    <a:ext uri="{9D8B030D-6E8A-4147-A177-3AD203B41FA5}">
                      <a16:colId xmlns:a16="http://schemas.microsoft.com/office/drawing/2014/main" val="3740462047"/>
                    </a:ext>
                  </a:extLst>
                </a:gridCol>
                <a:gridCol w="1414051">
                  <a:extLst>
                    <a:ext uri="{9D8B030D-6E8A-4147-A177-3AD203B41FA5}">
                      <a16:colId xmlns:a16="http://schemas.microsoft.com/office/drawing/2014/main" val="11002337"/>
                    </a:ext>
                  </a:extLst>
                </a:gridCol>
                <a:gridCol w="1200821">
                  <a:extLst>
                    <a:ext uri="{9D8B030D-6E8A-4147-A177-3AD203B41FA5}">
                      <a16:colId xmlns:a16="http://schemas.microsoft.com/office/drawing/2014/main" val="2116876267"/>
                    </a:ext>
                  </a:extLst>
                </a:gridCol>
                <a:gridCol w="1784397">
                  <a:extLst>
                    <a:ext uri="{9D8B030D-6E8A-4147-A177-3AD203B41FA5}">
                      <a16:colId xmlns:a16="http://schemas.microsoft.com/office/drawing/2014/main" val="404335910"/>
                    </a:ext>
                  </a:extLst>
                </a:gridCol>
              </a:tblGrid>
              <a:tr h="16272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Projeto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Objetivo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Abordagem da pesquisa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Tipo de formação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Território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Rede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Tipo de interação/Relação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Indicador acadêmico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Fortalecimento da SSAN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1441225813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pesquisa básica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Especialização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Abrangência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Caracterização do grupo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Produto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Produto (tecnoligias)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3637365042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pesquisa translacional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Capacitação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acadêmicas Nac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Processo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Processos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676745636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pesquisa participamente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Educação popular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acadêmicas Int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Advocacy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3302062974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com a sociedade civil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Desenvolvimento de habilidades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674751853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com o poder publico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3104305052"/>
                  </a:ext>
                </a:extLst>
              </a:tr>
            </a:tbl>
          </a:graphicData>
        </a:graphic>
      </p:graphicFrame>
      <p:cxnSp>
        <p:nvCxnSpPr>
          <p:cNvPr id="6" name="Conector de Seta Reta 5"/>
          <p:cNvCxnSpPr/>
          <p:nvPr/>
        </p:nvCxnSpPr>
        <p:spPr>
          <a:xfrm flipH="1">
            <a:off x="5846617" y="1623380"/>
            <a:ext cx="922314" cy="11610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4750126" y="1623380"/>
            <a:ext cx="3776353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2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3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329370"/>
              </p:ext>
            </p:extLst>
          </p:nvPr>
        </p:nvGraphicFramePr>
        <p:xfrm>
          <a:off x="3467592" y="3304062"/>
          <a:ext cx="6768935" cy="223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2842">
                  <a:extLst>
                    <a:ext uri="{9D8B030D-6E8A-4147-A177-3AD203B41FA5}">
                      <a16:colId xmlns:a16="http://schemas.microsoft.com/office/drawing/2014/main" val="720354930"/>
                    </a:ext>
                  </a:extLst>
                </a:gridCol>
                <a:gridCol w="4046093">
                  <a:extLst>
                    <a:ext uri="{9D8B030D-6E8A-4147-A177-3AD203B41FA5}">
                      <a16:colId xmlns:a16="http://schemas.microsoft.com/office/drawing/2014/main" val="977943429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u="none" strike="noStrike">
                          <a:effectLst/>
                        </a:rPr>
                        <a:t>Indicador acadêmico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u="none" strike="noStrike" dirty="0">
                          <a:effectLst/>
                        </a:rPr>
                        <a:t>Fortalecimento da SSAN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742921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Produto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Produto (tecnoligias)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0786148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Processo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Processos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6280401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Advocacy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6201110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Desenvolvimento de habilidades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8213431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30085359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920639"/>
              </p:ext>
            </p:extLst>
          </p:nvPr>
        </p:nvGraphicFramePr>
        <p:xfrm>
          <a:off x="1099456" y="495321"/>
          <a:ext cx="10515600" cy="976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6241">
                  <a:extLst>
                    <a:ext uri="{9D8B030D-6E8A-4147-A177-3AD203B41FA5}">
                      <a16:colId xmlns:a16="http://schemas.microsoft.com/office/drawing/2014/main" val="1823729182"/>
                    </a:ext>
                  </a:extLst>
                </a:gridCol>
                <a:gridCol w="606022">
                  <a:extLst>
                    <a:ext uri="{9D8B030D-6E8A-4147-A177-3AD203B41FA5}">
                      <a16:colId xmlns:a16="http://schemas.microsoft.com/office/drawing/2014/main" val="492826488"/>
                    </a:ext>
                  </a:extLst>
                </a:gridCol>
                <a:gridCol w="1503832">
                  <a:extLst>
                    <a:ext uri="{9D8B030D-6E8A-4147-A177-3AD203B41FA5}">
                      <a16:colId xmlns:a16="http://schemas.microsoft.com/office/drawing/2014/main" val="359645736"/>
                    </a:ext>
                  </a:extLst>
                </a:gridCol>
                <a:gridCol w="1043704">
                  <a:extLst>
                    <a:ext uri="{9D8B030D-6E8A-4147-A177-3AD203B41FA5}">
                      <a16:colId xmlns:a16="http://schemas.microsoft.com/office/drawing/2014/main" val="2419805819"/>
                    </a:ext>
                  </a:extLst>
                </a:gridCol>
                <a:gridCol w="808029">
                  <a:extLst>
                    <a:ext uri="{9D8B030D-6E8A-4147-A177-3AD203B41FA5}">
                      <a16:colId xmlns:a16="http://schemas.microsoft.com/office/drawing/2014/main" val="182616882"/>
                    </a:ext>
                  </a:extLst>
                </a:gridCol>
                <a:gridCol w="1638503">
                  <a:extLst>
                    <a:ext uri="{9D8B030D-6E8A-4147-A177-3AD203B41FA5}">
                      <a16:colId xmlns:a16="http://schemas.microsoft.com/office/drawing/2014/main" val="3740462047"/>
                    </a:ext>
                  </a:extLst>
                </a:gridCol>
                <a:gridCol w="1414051">
                  <a:extLst>
                    <a:ext uri="{9D8B030D-6E8A-4147-A177-3AD203B41FA5}">
                      <a16:colId xmlns:a16="http://schemas.microsoft.com/office/drawing/2014/main" val="11002337"/>
                    </a:ext>
                  </a:extLst>
                </a:gridCol>
                <a:gridCol w="1200821">
                  <a:extLst>
                    <a:ext uri="{9D8B030D-6E8A-4147-A177-3AD203B41FA5}">
                      <a16:colId xmlns:a16="http://schemas.microsoft.com/office/drawing/2014/main" val="2116876267"/>
                    </a:ext>
                  </a:extLst>
                </a:gridCol>
                <a:gridCol w="1784397">
                  <a:extLst>
                    <a:ext uri="{9D8B030D-6E8A-4147-A177-3AD203B41FA5}">
                      <a16:colId xmlns:a16="http://schemas.microsoft.com/office/drawing/2014/main" val="404335910"/>
                    </a:ext>
                  </a:extLst>
                </a:gridCol>
              </a:tblGrid>
              <a:tr h="16272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Projeto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Objetivo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Abordagem da pesquisa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Tipo de formação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Território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Rede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Tipo de interação/Relação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Indicador acadêmico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Fortalecimento da SSAN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1441225813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pesquisa básica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Especialização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Abrangência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Caracterização do grupo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Produto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Produto (tecnoligias)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3637365042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pesquisa translacional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Capacitação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acadêmicas Nac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Processo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Processos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676745636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pesquisa participamente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Educação popular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acadêmicas Int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Advocacy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3302062974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com a sociedade civil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Desenvolvimento de habilidades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674751853"/>
                  </a:ext>
                </a:extLst>
              </a:tr>
              <a:tr h="162728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Relações com o poder publico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1" marR="5611" marT="5611" marB="0" anchor="b"/>
                </a:tc>
                <a:extLst>
                  <a:ext uri="{0D108BD9-81ED-4DB2-BD59-A6C34878D82A}">
                    <a16:rowId xmlns:a16="http://schemas.microsoft.com/office/drawing/2014/main" val="3104305052"/>
                  </a:ext>
                </a:extLst>
              </a:tr>
            </a:tbl>
          </a:graphicData>
        </a:graphic>
      </p:graphicFrame>
      <p:cxnSp>
        <p:nvCxnSpPr>
          <p:cNvPr id="7" name="Conector de Seta Reta 6"/>
          <p:cNvCxnSpPr/>
          <p:nvPr/>
        </p:nvCxnSpPr>
        <p:spPr>
          <a:xfrm flipH="1">
            <a:off x="6970812" y="1616915"/>
            <a:ext cx="2719449" cy="16871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8573983" y="1616915"/>
            <a:ext cx="2909454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36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 descr="C:\Users\PAULIN~1\AppData\Local\Temp\Rar$DI00.609\000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2" r="1394"/>
          <a:stretch/>
        </p:blipFill>
        <p:spPr bwMode="auto">
          <a:xfrm>
            <a:off x="1616004" y="558140"/>
            <a:ext cx="4696875" cy="59072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939599" y="3806510"/>
            <a:ext cx="88415" cy="8376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145112" y="696268"/>
            <a:ext cx="37235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latin typeface="Times New Roman" panose="02020603050405020304" pitchFamily="18" charset="0"/>
                <a:ea typeface="Calibri" panose="020F0502020204030204" pitchFamily="34" charset="0"/>
              </a:rPr>
              <a:t>Instituciones participantes de la Red SSAN-UNASUR en el  período de 2014 – 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5305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177" y="293087"/>
            <a:ext cx="11149913" cy="627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12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763049"/>
              </p:ext>
            </p:extLst>
          </p:nvPr>
        </p:nvGraphicFramePr>
        <p:xfrm>
          <a:off x="529442" y="1226191"/>
          <a:ext cx="10515600" cy="5544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6314">
                  <a:extLst>
                    <a:ext uri="{9D8B030D-6E8A-4147-A177-3AD203B41FA5}">
                      <a16:colId xmlns:a16="http://schemas.microsoft.com/office/drawing/2014/main" val="3288466869"/>
                    </a:ext>
                  </a:extLst>
                </a:gridCol>
                <a:gridCol w="2582297">
                  <a:extLst>
                    <a:ext uri="{9D8B030D-6E8A-4147-A177-3AD203B41FA5}">
                      <a16:colId xmlns:a16="http://schemas.microsoft.com/office/drawing/2014/main" val="1526095436"/>
                    </a:ext>
                  </a:extLst>
                </a:gridCol>
                <a:gridCol w="1400958">
                  <a:extLst>
                    <a:ext uri="{9D8B030D-6E8A-4147-A177-3AD203B41FA5}">
                      <a16:colId xmlns:a16="http://schemas.microsoft.com/office/drawing/2014/main" val="3597882928"/>
                    </a:ext>
                  </a:extLst>
                </a:gridCol>
                <a:gridCol w="2276031">
                  <a:extLst>
                    <a:ext uri="{9D8B030D-6E8A-4147-A177-3AD203B41FA5}">
                      <a16:colId xmlns:a16="http://schemas.microsoft.com/office/drawing/2014/main" val="1339448650"/>
                    </a:ext>
                  </a:extLst>
                </a:gridCol>
              </a:tblGrid>
              <a:tr h="1835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Clasificación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2014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2016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Evolución porcentual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7528667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Instituciones participantes 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95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162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170,5%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7837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Unidades académicas participantes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119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184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154,6%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6730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Origen: 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0103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Instituciones brasileiras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62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97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156,5%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22477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Instituciones extranjeras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33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65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197,0%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1931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Países participantes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20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111,1%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7017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Naturaleza: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0720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Instituciones públicas 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69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130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188,4%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2343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Instituciones privadas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125,0%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707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Instituciones do 3º sector 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22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122,2%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12145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Sectores de actividad: 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2955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Educación Superior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51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90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176,5%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5531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Investigación y desarrollo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22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146,7%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3252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Gestión Publica 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21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300,0%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8662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Otros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22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29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</a:rPr>
                        <a:t>131,8%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893376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71946" y="330987"/>
            <a:ext cx="960021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Tabla 2  </a:t>
            </a:r>
            <a:r>
              <a:rPr kumimoji="0" lang="es-CO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Evoluci</a:t>
            </a:r>
            <a:r>
              <a:rPr kumimoji="0" lang="es-CO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s-CO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de las instituciones</a:t>
            </a:r>
            <a:r>
              <a:rPr kumimoji="0" lang="es-CO" altLang="pt-BR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CO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participantes en la Red SSAN-UNASUR en el per</a:t>
            </a:r>
            <a:r>
              <a:rPr kumimoji="0" lang="es-CO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s-CO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odo de 2014 en relaci</a:t>
            </a:r>
            <a:r>
              <a:rPr kumimoji="0" lang="es-CO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s-CO" alt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con 2016</a:t>
            </a:r>
            <a:endParaRPr kumimoji="0" lang="pt-BR" alt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447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 descr="C:\Users\eliana.perez\Downloads\Red matriz proyectos 2014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" b="1982"/>
          <a:stretch/>
        </p:blipFill>
        <p:spPr bwMode="auto">
          <a:xfrm>
            <a:off x="785503" y="432707"/>
            <a:ext cx="5372100" cy="2857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3" descr="C:\Users\Paulina García\Desktop\Doutorado 2018\Primeiro semestre 2019\ARTICULO 1- REUNIÓN 22 DE ENERO 2019\Red proyectos 2016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799" y="3097608"/>
            <a:ext cx="5400040" cy="2919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6402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781681"/>
              </p:ext>
            </p:extLst>
          </p:nvPr>
        </p:nvGraphicFramePr>
        <p:xfrm>
          <a:off x="755072" y="1349839"/>
          <a:ext cx="10515600" cy="3913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1681">
                  <a:extLst>
                    <a:ext uri="{9D8B030D-6E8A-4147-A177-3AD203B41FA5}">
                      <a16:colId xmlns:a16="http://schemas.microsoft.com/office/drawing/2014/main" val="2455948123"/>
                    </a:ext>
                  </a:extLst>
                </a:gridCol>
                <a:gridCol w="877001">
                  <a:extLst>
                    <a:ext uri="{9D8B030D-6E8A-4147-A177-3AD203B41FA5}">
                      <a16:colId xmlns:a16="http://schemas.microsoft.com/office/drawing/2014/main" val="3209353142"/>
                    </a:ext>
                  </a:extLst>
                </a:gridCol>
                <a:gridCol w="877001">
                  <a:extLst>
                    <a:ext uri="{9D8B030D-6E8A-4147-A177-3AD203B41FA5}">
                      <a16:colId xmlns:a16="http://schemas.microsoft.com/office/drawing/2014/main" val="77278445"/>
                    </a:ext>
                  </a:extLst>
                </a:gridCol>
                <a:gridCol w="3165196">
                  <a:extLst>
                    <a:ext uri="{9D8B030D-6E8A-4147-A177-3AD203B41FA5}">
                      <a16:colId xmlns:a16="http://schemas.microsoft.com/office/drawing/2014/main" val="2661517757"/>
                    </a:ext>
                  </a:extLst>
                </a:gridCol>
                <a:gridCol w="702442">
                  <a:extLst>
                    <a:ext uri="{9D8B030D-6E8A-4147-A177-3AD203B41FA5}">
                      <a16:colId xmlns:a16="http://schemas.microsoft.com/office/drawing/2014/main" val="3822553018"/>
                    </a:ext>
                  </a:extLst>
                </a:gridCol>
                <a:gridCol w="862279">
                  <a:extLst>
                    <a:ext uri="{9D8B030D-6E8A-4147-A177-3AD203B41FA5}">
                      <a16:colId xmlns:a16="http://schemas.microsoft.com/office/drawing/2014/main" val="2997819484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Actividades académicas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n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Política de SAN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>
                          <a:effectLst/>
                        </a:rPr>
                        <a:t>n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>
                          <a:effectLst/>
                        </a:rPr>
                        <a:t>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3139107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</a:rPr>
                        <a:t>Participación en eventos e intercambios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156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31,3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Educación e información </a:t>
                      </a:r>
                      <a:endParaRPr lang="pt-BR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90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18,0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02183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>
                          <a:effectLst/>
                        </a:rPr>
                        <a:t>Publicaciones</a:t>
                      </a:r>
                      <a:r>
                        <a:rPr lang="pt-BR" sz="2000" baseline="0" dirty="0" smtClean="0">
                          <a:effectLst/>
                        </a:rPr>
                        <a:t>  (</a:t>
                      </a:r>
                      <a:r>
                        <a:rPr lang="es-ES_tradnl" sz="2000" dirty="0" smtClean="0">
                          <a:effectLst/>
                        </a:rPr>
                        <a:t>extensivo a 2018)</a:t>
                      </a:r>
                      <a:endParaRPr lang="pt-BR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87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17,4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Advocacy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6,4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5434200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Orientaciones de trabajos académicos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10,0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Intervenciones en la comunidad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6,0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4660256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Institucionalización de la </a:t>
                      </a:r>
                      <a:r>
                        <a:rPr lang="pt-BR" sz="2000" dirty="0" smtClean="0">
                          <a:effectLst/>
                        </a:rPr>
                        <a:t>SAN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1,0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Cursos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 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6,0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9628327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Eventos </a:t>
                      </a:r>
                      <a:endParaRPr lang="pt-BR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 smtClean="0">
                          <a:effectLst/>
                        </a:rPr>
                        <a:t>3,8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8800835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>
                          <a:effectLst/>
                        </a:rPr>
                        <a:t>298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>
                          <a:effectLst/>
                        </a:rPr>
                        <a:t>59,7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>
                          <a:effectLst/>
                        </a:rPr>
                        <a:t>201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2000" dirty="0">
                          <a:effectLst/>
                        </a:rPr>
                        <a:t>40,3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623348973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755072" y="462024"/>
            <a:ext cx="10431484" cy="73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920"/>
              </a:spcAft>
            </a:pPr>
            <a:r>
              <a:rPr lang="es-CO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Mapeo de lo desempeño los proyectos inductores cuanto las actividades desarrolladas no periodo de 2014-2016.    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47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759206" y="2731917"/>
            <a:ext cx="464755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 smtClean="0">
                <a:hlinkClick r:id="rId3"/>
              </a:rPr>
              <a:t>www.redesans.com.br</a:t>
            </a:r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>
                <a:hlinkClick r:id="rId4"/>
              </a:rPr>
              <a:t>mrmolive@ibb.unesp.br</a:t>
            </a:r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(14) 3880 0146 (equipe INTERSSAN)</a:t>
            </a:r>
            <a:endParaRPr lang="pt-BR" sz="24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670" y="699912"/>
            <a:ext cx="2392108" cy="185137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6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b="9933"/>
          <a:stretch/>
        </p:blipFill>
        <p:spPr>
          <a:xfrm>
            <a:off x="1194543" y="534642"/>
            <a:ext cx="10641198" cy="539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33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29302" t="27839" r="9142" b="17306"/>
          <a:stretch/>
        </p:blipFill>
        <p:spPr>
          <a:xfrm>
            <a:off x="926275" y="325327"/>
            <a:ext cx="11257487" cy="564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015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6060" t="9460" r="8468" b="6512"/>
          <a:stretch/>
        </p:blipFill>
        <p:spPr>
          <a:xfrm>
            <a:off x="950026" y="294037"/>
            <a:ext cx="10806872" cy="597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0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14554" y="361950"/>
            <a:ext cx="6156960" cy="61341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232624" y="632015"/>
            <a:ext cx="42636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GISSAN</a:t>
            </a:r>
            <a:r>
              <a:rPr lang="pt-BR" dirty="0" smtClean="0"/>
              <a:t> – Grupo integrador do Ensino, Pesquisa e Extensão em Soberania e Segurança Alimentar e  Nutricional da UNESP (17 Unidades Acadêmicas, 22 Pesquisadores credenciados).  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b="1" dirty="0" smtClean="0"/>
              <a:t>INTERSSAN</a:t>
            </a:r>
            <a:r>
              <a:rPr lang="pt-BR" dirty="0" smtClean="0"/>
              <a:t> – Centro de Ciência, Tecnologia e Inovação em Soberania e Segurança Alimentar e Nutricional da UNESP/MCTIC</a:t>
            </a:r>
          </a:p>
          <a:p>
            <a:endParaRPr lang="pt-BR" dirty="0"/>
          </a:p>
          <a:p>
            <a:r>
              <a:rPr lang="pt-BR" dirty="0" smtClean="0"/>
              <a:t>Centro interlocutor para aproximação dos fazeres  acadêmicos </a:t>
            </a:r>
            <a:r>
              <a:rPr lang="pt-BR" dirty="0"/>
              <a:t>d</a:t>
            </a:r>
            <a:r>
              <a:rPr lang="pt-BR" dirty="0" smtClean="0"/>
              <a:t>as demandas sociais.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>Formação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>Tecnologias sociais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>Gestão Pública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65" y="3014490"/>
            <a:ext cx="1394238" cy="107907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77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H="1">
            <a:off x="349854" y="803085"/>
            <a:ext cx="2027583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 flipH="1">
            <a:off x="351184" y="1397930"/>
            <a:ext cx="2027583" cy="4218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Consumidores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 flipH="1">
            <a:off x="335277" y="1956326"/>
            <a:ext cx="2027583" cy="5645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 flipH="1">
            <a:off x="359130" y="2642587"/>
            <a:ext cx="2027583" cy="4536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 flipH="1">
            <a:off x="360461" y="3219320"/>
            <a:ext cx="2027583" cy="5645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flipH="1">
            <a:off x="344552" y="3906678"/>
            <a:ext cx="2027583" cy="4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01048" y="409444"/>
            <a:ext cx="804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</a:t>
            </a:r>
            <a:r>
              <a:rPr lang="pt-BR" b="1" dirty="0" smtClean="0"/>
              <a:t>tores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45073" y="865583"/>
            <a:ext cx="1311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Agricultores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75973" y="1911498"/>
            <a:ext cx="1876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Beneficiários de programas sociais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80208" y="2696654"/>
            <a:ext cx="1608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Agentes sociais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89261" y="3168736"/>
            <a:ext cx="1499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Técnicos e trabalhadores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742384" y="3947323"/>
            <a:ext cx="1012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Gestores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 flipH="1">
            <a:off x="352097" y="4502688"/>
            <a:ext cx="2027583" cy="4314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 flipH="1">
            <a:off x="359130" y="5062643"/>
            <a:ext cx="2027583" cy="4133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 flipH="1">
            <a:off x="368690" y="5578543"/>
            <a:ext cx="2027583" cy="4314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Pós-graduandos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 flipH="1">
            <a:off x="375722" y="6138497"/>
            <a:ext cx="2027583" cy="5447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616420" y="4519241"/>
            <a:ext cx="132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Graduandos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661685" y="5052034"/>
            <a:ext cx="1185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Estagiários</a:t>
            </a:r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516830" y="6091677"/>
            <a:ext cx="2470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Professores/</a:t>
            </a:r>
          </a:p>
          <a:p>
            <a:r>
              <a:rPr lang="pt-BR" dirty="0" smtClean="0"/>
              <a:t>Pesquisadores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2571190" y="442984"/>
            <a:ext cx="1394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 </a:t>
            </a:r>
            <a:r>
              <a:rPr lang="pt-BR" b="1" dirty="0"/>
              <a:t>P</a:t>
            </a:r>
            <a:r>
              <a:rPr lang="pt-BR" b="1" dirty="0" smtClean="0"/>
              <a:t>arceiras</a:t>
            </a:r>
            <a:endParaRPr lang="pt-BR" b="1" dirty="0"/>
          </a:p>
        </p:txBody>
      </p:sp>
      <p:sp>
        <p:nvSpPr>
          <p:cNvPr id="24" name="Retângulo 23"/>
          <p:cNvSpPr/>
          <p:nvPr/>
        </p:nvSpPr>
        <p:spPr>
          <a:xfrm flipH="1">
            <a:off x="2729405" y="810633"/>
            <a:ext cx="1607203" cy="4242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2743203" y="869137"/>
            <a:ext cx="1502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Universidades</a:t>
            </a:r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 flipH="1">
            <a:off x="2756817" y="1297002"/>
            <a:ext cx="1589096" cy="4006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/>
          <p:cNvSpPr/>
          <p:nvPr/>
        </p:nvSpPr>
        <p:spPr>
          <a:xfrm flipH="1">
            <a:off x="2756817" y="1759068"/>
            <a:ext cx="1599656" cy="393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/>
          <p:cNvSpPr txBox="1"/>
          <p:nvPr/>
        </p:nvSpPr>
        <p:spPr>
          <a:xfrm>
            <a:off x="2797525" y="1321814"/>
            <a:ext cx="799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MCTIC</a:t>
            </a:r>
            <a:endParaRPr lang="pt-BR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2842792" y="1828814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M. Cidadania</a:t>
            </a:r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 flipH="1">
            <a:off x="2744503" y="2229004"/>
            <a:ext cx="1599656" cy="3946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2842791" y="3259267"/>
            <a:ext cx="76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ONG’s</a:t>
            </a:r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2678039" y="5462848"/>
            <a:ext cx="243618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Rede-SANS</a:t>
            </a:r>
          </a:p>
          <a:p>
            <a:r>
              <a:rPr lang="pt-BR" sz="1600" dirty="0" smtClean="0"/>
              <a:t>Rede-SSAN América Latina </a:t>
            </a:r>
          </a:p>
          <a:p>
            <a:r>
              <a:rPr lang="pt-BR" sz="1600" dirty="0" smtClean="0"/>
              <a:t>MU-CONSAN-CPLP</a:t>
            </a:r>
          </a:p>
          <a:p>
            <a:r>
              <a:rPr lang="pt-BR" sz="1600" dirty="0" smtClean="0"/>
              <a:t>Nutri-SSAN</a:t>
            </a:r>
          </a:p>
          <a:p>
            <a:r>
              <a:rPr lang="pt-BR" dirty="0" smtClean="0"/>
              <a:t>Conselhos de SAN</a:t>
            </a:r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 flipH="1">
            <a:off x="2752045" y="2698277"/>
            <a:ext cx="1599656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33"/>
          <p:cNvSpPr/>
          <p:nvPr/>
        </p:nvSpPr>
        <p:spPr>
          <a:xfrm flipH="1">
            <a:off x="2741485" y="3239967"/>
            <a:ext cx="1599656" cy="3931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2806581" y="2752263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PP Municipais</a:t>
            </a:r>
            <a:endParaRPr lang="pt-BR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2806579" y="2263385"/>
            <a:ext cx="1355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PP Estaduais</a:t>
            </a:r>
            <a:endParaRPr lang="pt-BR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4516185" y="414947"/>
            <a:ext cx="1394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 Territórios</a:t>
            </a:r>
            <a:endParaRPr lang="pt-BR" b="1" dirty="0"/>
          </a:p>
        </p:txBody>
      </p:sp>
      <p:sp>
        <p:nvSpPr>
          <p:cNvPr id="38" name="Retângulo 37"/>
          <p:cNvSpPr/>
          <p:nvPr/>
        </p:nvSpPr>
        <p:spPr>
          <a:xfrm flipH="1">
            <a:off x="4665347" y="809122"/>
            <a:ext cx="1607203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4679144" y="867626"/>
            <a:ext cx="663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Local</a:t>
            </a:r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 flipH="1">
            <a:off x="4672899" y="1350817"/>
            <a:ext cx="1607203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Retângulo 40"/>
          <p:cNvSpPr/>
          <p:nvPr/>
        </p:nvSpPr>
        <p:spPr>
          <a:xfrm flipH="1">
            <a:off x="4680447" y="1910616"/>
            <a:ext cx="1607203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Retângulo 41"/>
          <p:cNvSpPr/>
          <p:nvPr/>
        </p:nvSpPr>
        <p:spPr>
          <a:xfrm flipH="1">
            <a:off x="4678944" y="2470417"/>
            <a:ext cx="1607203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42"/>
          <p:cNvSpPr/>
          <p:nvPr/>
        </p:nvSpPr>
        <p:spPr>
          <a:xfrm flipH="1">
            <a:off x="4949042" y="3790698"/>
            <a:ext cx="1338607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4689701" y="1412341"/>
            <a:ext cx="990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Regional</a:t>
            </a:r>
            <a:endParaRPr lang="pt-BR" dirty="0"/>
          </a:p>
        </p:txBody>
      </p:sp>
      <p:sp>
        <p:nvSpPr>
          <p:cNvPr id="45" name="CaixaDeTexto 44"/>
          <p:cNvSpPr txBox="1"/>
          <p:nvPr/>
        </p:nvSpPr>
        <p:spPr>
          <a:xfrm>
            <a:off x="4716853" y="1982711"/>
            <a:ext cx="975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Estadual</a:t>
            </a:r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4725911" y="2489703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Nacional</a:t>
            </a:r>
            <a:endParaRPr lang="pt-BR" dirty="0"/>
          </a:p>
        </p:txBody>
      </p:sp>
      <p:sp>
        <p:nvSpPr>
          <p:cNvPr id="47" name="Retângulo 46"/>
          <p:cNvSpPr/>
          <p:nvPr/>
        </p:nvSpPr>
        <p:spPr>
          <a:xfrm flipH="1">
            <a:off x="4965645" y="4386715"/>
            <a:ext cx="1322003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Retângulo 47"/>
          <p:cNvSpPr/>
          <p:nvPr/>
        </p:nvSpPr>
        <p:spPr>
          <a:xfrm flipH="1">
            <a:off x="4974698" y="5020459"/>
            <a:ext cx="1312949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CaixaDeTexto 49"/>
          <p:cNvSpPr txBox="1"/>
          <p:nvPr/>
        </p:nvSpPr>
        <p:spPr>
          <a:xfrm>
            <a:off x="5024673" y="3856776"/>
            <a:ext cx="691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Brasil</a:t>
            </a:r>
            <a:endParaRPr lang="pt-BR" dirty="0"/>
          </a:p>
        </p:txBody>
      </p:sp>
      <p:sp>
        <p:nvSpPr>
          <p:cNvPr id="51" name="CaixaDeTexto 50"/>
          <p:cNvSpPr txBox="1"/>
          <p:nvPr/>
        </p:nvSpPr>
        <p:spPr>
          <a:xfrm>
            <a:off x="5051834" y="4440823"/>
            <a:ext cx="1181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Am. Latina</a:t>
            </a:r>
            <a:endParaRPr lang="pt-BR" dirty="0"/>
          </a:p>
        </p:txBody>
      </p:sp>
      <p:sp>
        <p:nvSpPr>
          <p:cNvPr id="52" name="CaixaDeTexto 51"/>
          <p:cNvSpPr txBox="1"/>
          <p:nvPr/>
        </p:nvSpPr>
        <p:spPr>
          <a:xfrm>
            <a:off x="5088048" y="5082103"/>
            <a:ext cx="727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Á</a:t>
            </a:r>
            <a:r>
              <a:rPr lang="pt-BR" dirty="0" smtClean="0"/>
              <a:t>frica</a:t>
            </a:r>
            <a:endParaRPr lang="pt-BR" dirty="0"/>
          </a:p>
        </p:txBody>
      </p:sp>
      <p:sp>
        <p:nvSpPr>
          <p:cNvPr id="53" name="Retângulo 52"/>
          <p:cNvSpPr/>
          <p:nvPr/>
        </p:nvSpPr>
        <p:spPr>
          <a:xfrm flipH="1">
            <a:off x="4677440" y="3039278"/>
            <a:ext cx="1607203" cy="4680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CaixaDeTexto 53"/>
          <p:cNvSpPr txBox="1"/>
          <p:nvPr/>
        </p:nvSpPr>
        <p:spPr>
          <a:xfrm>
            <a:off x="4725918" y="3087234"/>
            <a:ext cx="127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Continental</a:t>
            </a:r>
            <a:endParaRPr lang="pt-BR" dirty="0"/>
          </a:p>
        </p:txBody>
      </p:sp>
      <p:cxnSp>
        <p:nvCxnSpPr>
          <p:cNvPr id="55" name="Conector reto 54"/>
          <p:cNvCxnSpPr/>
          <p:nvPr/>
        </p:nvCxnSpPr>
        <p:spPr>
          <a:xfrm>
            <a:off x="4552393" y="1037105"/>
            <a:ext cx="38796" cy="356206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/>
          <p:cNvCxnSpPr>
            <a:endCxn id="38" idx="3"/>
          </p:cNvCxnSpPr>
          <p:nvPr/>
        </p:nvCxnSpPr>
        <p:spPr>
          <a:xfrm flipV="1">
            <a:off x="4552393" y="1043143"/>
            <a:ext cx="112954" cy="9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>
            <a:stCxn id="40" idx="3"/>
            <a:endCxn id="44" idx="1"/>
          </p:cNvCxnSpPr>
          <p:nvPr/>
        </p:nvCxnSpPr>
        <p:spPr>
          <a:xfrm>
            <a:off x="4672899" y="1584838"/>
            <a:ext cx="16802" cy="121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/>
          <p:nvPr/>
        </p:nvCxnSpPr>
        <p:spPr>
          <a:xfrm flipV="1">
            <a:off x="4550889" y="1584832"/>
            <a:ext cx="112954" cy="9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/>
          <p:nvPr/>
        </p:nvCxnSpPr>
        <p:spPr>
          <a:xfrm flipV="1">
            <a:off x="4559941" y="2173331"/>
            <a:ext cx="112954" cy="9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to 59"/>
          <p:cNvCxnSpPr/>
          <p:nvPr/>
        </p:nvCxnSpPr>
        <p:spPr>
          <a:xfrm flipV="1">
            <a:off x="4587104" y="2680308"/>
            <a:ext cx="112954" cy="9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/>
          <p:cNvCxnSpPr/>
          <p:nvPr/>
        </p:nvCxnSpPr>
        <p:spPr>
          <a:xfrm flipV="1">
            <a:off x="4568994" y="3268785"/>
            <a:ext cx="112954" cy="9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to 61"/>
          <p:cNvCxnSpPr/>
          <p:nvPr/>
        </p:nvCxnSpPr>
        <p:spPr>
          <a:xfrm>
            <a:off x="4616418" y="4599168"/>
            <a:ext cx="346181" cy="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/>
          <p:cNvCxnSpPr/>
          <p:nvPr/>
        </p:nvCxnSpPr>
        <p:spPr>
          <a:xfrm>
            <a:off x="4798786" y="4131989"/>
            <a:ext cx="0" cy="11370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/>
          <p:nvPr/>
        </p:nvCxnSpPr>
        <p:spPr>
          <a:xfrm>
            <a:off x="4789508" y="4138826"/>
            <a:ext cx="1595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>
            <a:endCxn id="48" idx="3"/>
          </p:cNvCxnSpPr>
          <p:nvPr/>
        </p:nvCxnSpPr>
        <p:spPr>
          <a:xfrm flipV="1">
            <a:off x="4798786" y="5254480"/>
            <a:ext cx="175912" cy="122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ixaDeTexto 66"/>
          <p:cNvSpPr txBox="1"/>
          <p:nvPr/>
        </p:nvSpPr>
        <p:spPr>
          <a:xfrm>
            <a:off x="6572825" y="99591"/>
            <a:ext cx="1186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Atividades meio</a:t>
            </a:r>
            <a:endParaRPr lang="pt-BR" b="1" dirty="0"/>
          </a:p>
        </p:txBody>
      </p:sp>
      <p:sp>
        <p:nvSpPr>
          <p:cNvPr id="68" name="Retângulo 67"/>
          <p:cNvSpPr/>
          <p:nvPr/>
        </p:nvSpPr>
        <p:spPr>
          <a:xfrm>
            <a:off x="6636194" y="860079"/>
            <a:ext cx="1690419" cy="19174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Retângulo 68"/>
          <p:cNvSpPr/>
          <p:nvPr/>
        </p:nvSpPr>
        <p:spPr>
          <a:xfrm>
            <a:off x="6661844" y="3429762"/>
            <a:ext cx="1957064" cy="12689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CaixaDeTexto 69"/>
          <p:cNvSpPr txBox="1"/>
          <p:nvPr/>
        </p:nvSpPr>
        <p:spPr>
          <a:xfrm>
            <a:off x="6645252" y="1269336"/>
            <a:ext cx="1973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 smtClean="0"/>
              <a:t>Comunicação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 smtClean="0"/>
              <a:t>Gestão operacional</a:t>
            </a:r>
            <a:endParaRPr lang="pt-BR" dirty="0"/>
          </a:p>
        </p:txBody>
      </p:sp>
      <p:sp>
        <p:nvSpPr>
          <p:cNvPr id="71" name="CaixaDeTexto 70"/>
          <p:cNvSpPr txBox="1"/>
          <p:nvPr/>
        </p:nvSpPr>
        <p:spPr>
          <a:xfrm>
            <a:off x="6681460" y="3575634"/>
            <a:ext cx="19654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Orçamento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Planejamento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 smtClean="0"/>
              <a:t>Monitoramento</a:t>
            </a:r>
          </a:p>
          <a:p>
            <a:endParaRPr lang="pt-BR" dirty="0"/>
          </a:p>
        </p:txBody>
      </p:sp>
      <p:sp>
        <p:nvSpPr>
          <p:cNvPr id="72" name="CaixaDeTexto 71"/>
          <p:cNvSpPr txBox="1"/>
          <p:nvPr/>
        </p:nvSpPr>
        <p:spPr>
          <a:xfrm>
            <a:off x="9017251" y="162332"/>
            <a:ext cx="1238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Atividades </a:t>
            </a:r>
          </a:p>
          <a:p>
            <a:r>
              <a:rPr lang="pt-BR" b="1" dirty="0" smtClean="0"/>
              <a:t>fim</a:t>
            </a:r>
            <a:endParaRPr lang="pt-BR" b="1" dirty="0"/>
          </a:p>
        </p:txBody>
      </p:sp>
      <p:sp>
        <p:nvSpPr>
          <p:cNvPr id="73" name="Retângulo 72"/>
          <p:cNvSpPr/>
          <p:nvPr/>
        </p:nvSpPr>
        <p:spPr>
          <a:xfrm>
            <a:off x="8967468" y="867625"/>
            <a:ext cx="1892411" cy="11274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Retângulo 73"/>
          <p:cNvSpPr/>
          <p:nvPr/>
        </p:nvSpPr>
        <p:spPr>
          <a:xfrm>
            <a:off x="9008687" y="2520869"/>
            <a:ext cx="1892411" cy="12091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Retângulo 74"/>
          <p:cNvSpPr/>
          <p:nvPr/>
        </p:nvSpPr>
        <p:spPr>
          <a:xfrm>
            <a:off x="8993104" y="4255790"/>
            <a:ext cx="2076435" cy="14390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CaixaDeTexto 75"/>
          <p:cNvSpPr txBox="1"/>
          <p:nvPr/>
        </p:nvSpPr>
        <p:spPr>
          <a:xfrm>
            <a:off x="9009874" y="1010327"/>
            <a:ext cx="1850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Desenvolvimento Soluções tecnológicas</a:t>
            </a:r>
            <a:endParaRPr lang="pt-BR" dirty="0"/>
          </a:p>
        </p:txBody>
      </p:sp>
      <p:sp>
        <p:nvSpPr>
          <p:cNvPr id="77" name="CaixaDeTexto 76"/>
          <p:cNvSpPr txBox="1"/>
          <p:nvPr/>
        </p:nvSpPr>
        <p:spPr>
          <a:xfrm>
            <a:off x="9069860" y="2730475"/>
            <a:ext cx="1822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Desenvolvimento de habilidades e competência</a:t>
            </a:r>
            <a:endParaRPr lang="pt-BR" dirty="0"/>
          </a:p>
        </p:txBody>
      </p:sp>
      <p:sp>
        <p:nvSpPr>
          <p:cNvPr id="78" name="CaixaDeTexto 77"/>
          <p:cNvSpPr txBox="1"/>
          <p:nvPr/>
        </p:nvSpPr>
        <p:spPr>
          <a:xfrm>
            <a:off x="9040747" y="4230202"/>
            <a:ext cx="20924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Desenvolvimento dos processos de gestão das Políticas Públicas de SAN e do SISAN</a:t>
            </a:r>
            <a:endParaRPr lang="pt-BR" dirty="0"/>
          </a:p>
        </p:txBody>
      </p:sp>
      <p:sp>
        <p:nvSpPr>
          <p:cNvPr id="79" name="Retângulo 78"/>
          <p:cNvSpPr/>
          <p:nvPr/>
        </p:nvSpPr>
        <p:spPr>
          <a:xfrm flipH="1">
            <a:off x="2749037" y="3718284"/>
            <a:ext cx="1599656" cy="3739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842791" y="3742216"/>
            <a:ext cx="863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FAPESP</a:t>
            </a:r>
            <a:endParaRPr lang="pt-BR" dirty="0"/>
          </a:p>
        </p:txBody>
      </p:sp>
      <p:sp>
        <p:nvSpPr>
          <p:cNvPr id="80" name="Retângulo 79"/>
          <p:cNvSpPr/>
          <p:nvPr/>
        </p:nvSpPr>
        <p:spPr>
          <a:xfrm flipH="1">
            <a:off x="2747531" y="4151335"/>
            <a:ext cx="1599656" cy="3739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CaixaDeTexto 80"/>
          <p:cNvSpPr txBox="1"/>
          <p:nvPr/>
        </p:nvSpPr>
        <p:spPr>
          <a:xfrm>
            <a:off x="2841285" y="4175267"/>
            <a:ext cx="775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CAPES</a:t>
            </a:r>
            <a:endParaRPr lang="pt-BR" dirty="0"/>
          </a:p>
        </p:txBody>
      </p:sp>
      <p:sp>
        <p:nvSpPr>
          <p:cNvPr id="82" name="Retângulo 81"/>
          <p:cNvSpPr/>
          <p:nvPr/>
        </p:nvSpPr>
        <p:spPr>
          <a:xfrm flipH="1">
            <a:off x="2729420" y="4640227"/>
            <a:ext cx="1599656" cy="3739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CaixaDeTexto 82"/>
          <p:cNvSpPr txBox="1"/>
          <p:nvPr/>
        </p:nvSpPr>
        <p:spPr>
          <a:xfrm>
            <a:off x="2805068" y="4664159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MP</a:t>
            </a:r>
            <a:endParaRPr lang="pt-BR" dirty="0"/>
          </a:p>
        </p:txBody>
      </p:sp>
      <p:sp>
        <p:nvSpPr>
          <p:cNvPr id="84" name="Retângulo 83"/>
          <p:cNvSpPr/>
          <p:nvPr/>
        </p:nvSpPr>
        <p:spPr>
          <a:xfrm flipH="1">
            <a:off x="2709807" y="5109490"/>
            <a:ext cx="1599656" cy="3739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CaixaDeTexto 84"/>
          <p:cNvSpPr txBox="1"/>
          <p:nvPr/>
        </p:nvSpPr>
        <p:spPr>
          <a:xfrm>
            <a:off x="2785455" y="5133422"/>
            <a:ext cx="1539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Parlamentares</a:t>
            </a:r>
            <a:endParaRPr lang="pt-BR" dirty="0"/>
          </a:p>
        </p:txBody>
      </p:sp>
      <p:pic>
        <p:nvPicPr>
          <p:cNvPr id="86" name="Imagem 8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539" y="99591"/>
            <a:ext cx="1002841" cy="77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64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157" y="392625"/>
            <a:ext cx="9963777" cy="588972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098971" y="6282345"/>
            <a:ext cx="3067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Coordenador: Davis G. Sansolo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9739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554" y="378534"/>
            <a:ext cx="1394238" cy="107907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/>
          <a:srcRect l="3606" t="20289" r="92938" b="6010"/>
          <a:stretch/>
        </p:blipFill>
        <p:spPr>
          <a:xfrm>
            <a:off x="0" y="0"/>
            <a:ext cx="783771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3576" y="1508177"/>
            <a:ext cx="3732122" cy="304315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9048" y="1508176"/>
            <a:ext cx="3832506" cy="304315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379048" y="4880758"/>
            <a:ext cx="2989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Cursos em andamento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163624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1986</TotalTime>
  <Words>779</Words>
  <Application>Microsoft Office PowerPoint</Application>
  <PresentationFormat>Widescreen</PresentationFormat>
  <Paragraphs>348</Paragraphs>
  <Slides>23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Arial</vt:lpstr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36</cp:revision>
  <dcterms:created xsi:type="dcterms:W3CDTF">2018-05-22T02:29:18Z</dcterms:created>
  <dcterms:modified xsi:type="dcterms:W3CDTF">2019-09-10T11:16:32Z</dcterms:modified>
</cp:coreProperties>
</file>