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61" r:id="rId4"/>
    <p:sldId id="262" r:id="rId5"/>
    <p:sldId id="266" r:id="rId6"/>
    <p:sldId id="263" r:id="rId7"/>
    <p:sldId id="264" r:id="rId8"/>
    <p:sldId id="267" r:id="rId9"/>
    <p:sldId id="265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CB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84919" autoAdjust="0"/>
  </p:normalViewPr>
  <p:slideViewPr>
    <p:cSldViewPr snapToGrid="0" snapToObjects="1">
      <p:cViewPr varScale="1">
        <p:scale>
          <a:sx n="58" d="100"/>
          <a:sy n="58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25DAC-99D5-40B3-B4F1-1EE611F61B95}" type="datetimeFigureOut">
              <a:rPr lang="pt-BR" smtClean="0"/>
              <a:pPr/>
              <a:t>29/09/2019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839BB-7092-49EB-A053-17544A90A1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05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NAP:</a:t>
            </a:r>
            <a:r>
              <a:rPr lang="pt-BR" baseline="0" dirty="0" smtClean="0"/>
              <a:t> Núcleo de Apoio Pedagógico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00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 ida a campo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156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 ida a campo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11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Sugiro</a:t>
            </a:r>
            <a:r>
              <a:rPr lang="pt-BR" baseline="0" dirty="0" smtClean="0"/>
              <a:t> que seja falada a parte que está na coluna direita e retirada do slide</a:t>
            </a:r>
          </a:p>
          <a:p>
            <a:r>
              <a:rPr lang="pt-BR" baseline="0" dirty="0" smtClean="0"/>
              <a:t>Não estou entendendo a diferença entre coordenadores e equipe de coordenação. Seriam coordenadores a Maria Rita e o Edgard e equipe de coordenação eu e a Karina?</a:t>
            </a:r>
          </a:p>
          <a:p>
            <a:r>
              <a:rPr lang="pt-BR" baseline="0" dirty="0" smtClean="0"/>
              <a:t>Sobre os APNS: colocando no </a:t>
            </a:r>
            <a:r>
              <a:rPr lang="pt-BR" baseline="0" dirty="0" err="1" smtClean="0"/>
              <a:t>google</a:t>
            </a:r>
            <a:r>
              <a:rPr lang="pt-BR" baseline="0" dirty="0" smtClean="0"/>
              <a:t> é possível encontrar algumas páginas falando sobre o trabalho deles.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17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816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81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NAP:</a:t>
            </a:r>
            <a:r>
              <a:rPr lang="pt-BR" baseline="0" dirty="0" smtClean="0"/>
              <a:t> Núcleo de Apoio Pedagógico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39BB-7092-49EB-A053-17544A90A1C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00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0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2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2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51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5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26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7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70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22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47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90F4-F1C1-7D43-BA7E-C89A2739285F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DF65-EA17-0F41-865C-9C3EDF5B508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_template_matriz_africana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9458" y="284814"/>
            <a:ext cx="6546546" cy="2983042"/>
          </a:xfrm>
          <a:prstGeom prst="rect">
            <a:avLst/>
          </a:prstGeom>
          <a:solidFill>
            <a:srgbClr val="ACCB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CURSO DE EXTENSÃO A DISTÂNCIA SOBRE SOBERANIA E SEGURANÇA ALIMENTAR E NUTRICIONAL PARA COMUNIDADES TRADICIONAIS E POVOS DE MATRIZ AFRICANA: UM RELATO DE EXPERIÊNCIA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97454" y="4444204"/>
            <a:ext cx="6400800" cy="94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109458" y="3572771"/>
            <a:ext cx="6974582" cy="236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Karina Rubia Nunes</a:t>
            </a:r>
            <a:r>
              <a:rPr kumimoji="0" lang="pt-BR" sz="7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; Lilian Fernanda Galesi Pacheco</a:t>
            </a:r>
            <a:r>
              <a:rPr kumimoji="0" lang="pt-BR" sz="7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  <a:r>
              <a:rPr kumimoji="0" lang="pt-BR" sz="7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Suelen Franco</a:t>
            </a:r>
            <a:r>
              <a:rPr kumimoji="0" lang="pt-BR" sz="7200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Denise de Cássia Moreira Zornoff</a:t>
            </a:r>
            <a:r>
              <a:rPr kumimoji="0" lang="pt-BR" sz="7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Edgard Aparecido de Moura</a:t>
            </a:r>
            <a:r>
              <a:rPr kumimoji="0" lang="pt-BR" sz="7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Maria Rita Marques de Oliveira </a:t>
            </a:r>
            <a:r>
              <a:rPr kumimoji="0" lang="pt-BR" sz="7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1,4</a:t>
            </a:r>
            <a:r>
              <a:rPr kumimoji="0" lang="pt-B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INTERSSAN / UNESP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NAP/ Faculdade de Medicina de Botucatu / UNESP 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 Agentes de Pastoral Negros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4. Instituto de Biociências de Botucatu/ UNESP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6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8_template_matriz_africana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597454" y="4444204"/>
            <a:ext cx="6400800" cy="94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60880" y="37298"/>
            <a:ext cx="6878320" cy="961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800" b="1" noProof="0" dirty="0" smtClean="0">
                <a:latin typeface="+mj-lt"/>
                <a:ea typeface="+mj-ea"/>
                <a:cs typeface="+mj-cs"/>
              </a:rPr>
              <a:t>AGREDECIMENTOS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97454" y="1485900"/>
            <a:ext cx="5860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Curso desenvolvido com apoio financeiro convênio </a:t>
            </a:r>
          </a:p>
          <a:p>
            <a:pPr algn="ctr"/>
            <a:r>
              <a:rPr lang="pt-BR" sz="3600" dirty="0" smtClean="0"/>
              <a:t>MCTIC n. </a:t>
            </a:r>
            <a:r>
              <a:rPr lang="pt-BR" sz="3600" dirty="0" smtClean="0"/>
              <a:t>821825/2015</a:t>
            </a:r>
          </a:p>
          <a:p>
            <a:pPr algn="ctr"/>
            <a:endParaRPr lang="pt-BR" sz="3600" dirty="0" smtClean="0"/>
          </a:p>
          <a:p>
            <a:pPr algn="ctr"/>
            <a:r>
              <a:rPr lang="pt-BR" sz="3600" dirty="0" smtClean="0"/>
              <a:t>ACESSE </a:t>
            </a:r>
            <a:br>
              <a:rPr lang="pt-BR" sz="3600" dirty="0" smtClean="0"/>
            </a:br>
            <a:r>
              <a:rPr lang="pt-BR" sz="3600" dirty="0" smtClean="0"/>
              <a:t>www.interssan.com.br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8296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71600" y="3749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Soberania e Segurança Alimentar e Nutricional </a:t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</a:t>
            </a:r>
            <a:b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Inequidades 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Espaço Reservado para Conteúdo 3" descr="ssan.jpeg"/>
          <p:cNvPicPr>
            <a:picLocks noChangeAspect="1"/>
          </p:cNvPicPr>
          <p:nvPr/>
        </p:nvPicPr>
        <p:blipFill>
          <a:blip r:embed="rId3" cstate="print"/>
          <a:srcRect l="6852" t="10658" r="4076" b="4076"/>
          <a:stretch>
            <a:fillRect/>
          </a:stretch>
        </p:blipFill>
        <p:spPr>
          <a:xfrm>
            <a:off x="1960880" y="2113613"/>
            <a:ext cx="4582689" cy="40125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546856" y="4712064"/>
            <a:ext cx="252028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Acesso </a:t>
            </a:r>
            <a:r>
              <a:rPr lang="pt-BR" sz="2800" dirty="0"/>
              <a:t>a</a:t>
            </a:r>
            <a:r>
              <a:rPr lang="pt-BR" sz="2800" dirty="0" smtClean="0"/>
              <a:t> bens e serviços 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82919" y="2661042"/>
            <a:ext cx="244827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Preconceito e violação de direitos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Espaço Reservado para Conteúdo 13" descr="Ap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5" y="2977356"/>
            <a:ext cx="2571750" cy="1771650"/>
          </a:xfrm>
        </p:spPr>
      </p:pic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60880" y="134910"/>
            <a:ext cx="6878320" cy="597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Tecnologias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Redes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Espaço Reservado para Conteúdo 3" descr="tecnologia-da-informacao.png"/>
          <p:cNvPicPr>
            <a:picLocks noChangeAspect="1"/>
          </p:cNvPicPr>
          <p:nvPr/>
        </p:nvPicPr>
        <p:blipFill>
          <a:blip r:embed="rId4" cstate="print"/>
          <a:srcRect l="16304" t="11043" r="17487" b="14436"/>
          <a:stretch>
            <a:fillRect/>
          </a:stretch>
        </p:blipFill>
        <p:spPr>
          <a:xfrm>
            <a:off x="4098466" y="822118"/>
            <a:ext cx="2762670" cy="2336845"/>
          </a:xfrm>
          <a:prstGeom prst="rect">
            <a:avLst/>
          </a:prstGeom>
        </p:spPr>
      </p:pic>
      <p:pic>
        <p:nvPicPr>
          <p:cNvPr id="15" name="Imagem 14" descr="Ap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89" y="3494314"/>
            <a:ext cx="3479171" cy="2396762"/>
          </a:xfrm>
          <a:prstGeom prst="rect">
            <a:avLst/>
          </a:prstGeom>
        </p:spPr>
      </p:pic>
      <p:pic>
        <p:nvPicPr>
          <p:cNvPr id="16" name="Imagem 15" descr="2017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181" y="3494314"/>
            <a:ext cx="3235193" cy="247536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286125" y="6194532"/>
            <a:ext cx="488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Curso de Extensão a distância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99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60880" y="112353"/>
            <a:ext cx="6878320" cy="572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latin typeface="+mj-lt"/>
                <a:ea typeface="+mj-ea"/>
                <a:cs typeface="+mj-cs"/>
              </a:rPr>
              <a:t>ESTRUTURA DO CURSO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836722" y="780472"/>
            <a:ext cx="5126636" cy="526946"/>
          </a:xfrm>
          <a:prstGeom prst="leftRightArrow">
            <a:avLst/>
          </a:prstGeom>
          <a:solidFill>
            <a:srgbClr val="ACCB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72119" y="1470751"/>
            <a:ext cx="212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Agosto/2018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6875" y="1420864"/>
            <a:ext cx="22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Janeiro/2019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24882" y="3817839"/>
            <a:ext cx="73191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TEMAS:</a:t>
            </a:r>
          </a:p>
          <a:p>
            <a:pPr algn="ctr"/>
            <a:endParaRPr lang="pt-B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Origem das inequidades sociais no processo histórico;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Movimentos e políticas de igualdade racial; 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Sistemas alimentares e cultura alimentar;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SSAN e SISAN.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698817" y="2304937"/>
            <a:ext cx="359764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64 horas / 16 módulos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Espaço Reservado para Conteúdo 10" descr="logo nutrissan.redelass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8943" y="2419942"/>
            <a:ext cx="5106113" cy="2886478"/>
          </a:xfrm>
        </p:spPr>
      </p:pic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8230" y="1169077"/>
            <a:ext cx="2056039" cy="12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2049923" y="4598500"/>
            <a:ext cx="676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Vídeo aula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Material de apoio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Tarefa (múltipla escolha, descritiva, ida à campo)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F</a:t>
            </a:r>
            <a:r>
              <a:rPr lang="pt-BR" sz="2400" dirty="0" smtClean="0"/>
              <a:t>órum de discussão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979" y="1417638"/>
            <a:ext cx="2960665" cy="75180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383386" y="400025"/>
            <a:ext cx="6150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AMBIENTE VIRTUAL DE APRENDIZAGEM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409107" y="3895354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ESTRUTURA DAS AULAS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Imagem 11" descr="logo nutrissan.redelassan.png"/>
          <p:cNvPicPr>
            <a:picLocks noChangeAspect="1"/>
          </p:cNvPicPr>
          <p:nvPr/>
        </p:nvPicPr>
        <p:blipFill>
          <a:blip r:embed="rId3"/>
          <a:srcRect l="7137" t="17815" r="10986" b="23637"/>
          <a:stretch>
            <a:fillRect/>
          </a:stretch>
        </p:blipFill>
        <p:spPr>
          <a:xfrm>
            <a:off x="3683017" y="2499991"/>
            <a:ext cx="3053924" cy="12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60880" y="37298"/>
            <a:ext cx="6878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Execução do Curso</a:t>
            </a:r>
            <a:endParaRPr kumimoji="0" lang="pt-BR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60880" y="999252"/>
            <a:ext cx="271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AULA: </a:t>
            </a:r>
          </a:p>
          <a:p>
            <a:r>
              <a:rPr lang="pt-BR" dirty="0" smtClean="0"/>
              <a:t> Professores Especialistas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60880" y="2069543"/>
            <a:ext cx="297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TUTORES: </a:t>
            </a:r>
          </a:p>
          <a:p>
            <a:r>
              <a:rPr lang="pt-BR" dirty="0" smtClean="0"/>
              <a:t> Pessoas Voluntárias – Movimento Negro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31768" y="2126825"/>
            <a:ext cx="375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Auxiliaram nas dificuldades da plataforma,  nos trabalhos de campo  e nas discussões de fórum.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60880" y="4072471"/>
            <a:ext cx="271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EQUIPE DE COORDENAÇÃO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31768" y="985428"/>
            <a:ext cx="400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Foram acionados professores de diferentes faculdades e universidades para atender os temas necessários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991360" y="3533614"/>
            <a:ext cx="369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Elaboração  o curso, articulação e apoio à construção de conteúdo,  gestão da plataforma </a:t>
            </a:r>
            <a:r>
              <a:rPr lang="pt-BR" dirty="0" err="1" smtClean="0"/>
              <a:t>moodle</a:t>
            </a:r>
            <a:r>
              <a:rPr lang="pt-BR" dirty="0" smtClean="0"/>
              <a:t>, coordenação de reuniões quinzenais com tutores (</a:t>
            </a:r>
            <a:r>
              <a:rPr lang="pt-BR" dirty="0" err="1" smtClean="0"/>
              <a:t>weconf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52965" y="5341332"/>
            <a:ext cx="297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DIVULGAÇÃO : </a:t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</a:rPr>
              <a:t>APNs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Edgar Aparecido de Moura 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298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60880" y="37298"/>
            <a:ext cx="6878320" cy="59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Diagnóstico de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Alcance 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58903" y="1338809"/>
            <a:ext cx="251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Disponível:</a:t>
            </a:r>
            <a:br>
              <a:rPr lang="pt-BR" sz="2400" dirty="0" smtClean="0"/>
            </a:br>
            <a:r>
              <a:rPr lang="pt-BR" sz="2400" dirty="0" smtClean="0"/>
              <a:t>200 VAGAS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6172" y="3145018"/>
            <a:ext cx="29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736 INSCRITOS 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97639" y="4741022"/>
            <a:ext cx="346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57 concluintes</a:t>
            </a:r>
            <a:br>
              <a:rPr lang="pt-BR" sz="2400" dirty="0" smtClean="0"/>
            </a:br>
            <a:r>
              <a:rPr lang="pt-BR" sz="2400" dirty="0" smtClean="0"/>
              <a:t>(conclusão de 70% das atividades)  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89972" y="2299404"/>
            <a:ext cx="335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-44% amigos </a:t>
            </a:r>
            <a:br>
              <a:rPr lang="pt-BR" sz="2400" dirty="0" smtClean="0"/>
            </a:br>
            <a:r>
              <a:rPr lang="pt-BR" sz="2400" dirty="0" smtClean="0"/>
              <a:t>-38% envolvimento com movimento negro </a:t>
            </a:r>
          </a:p>
          <a:p>
            <a:pPr>
              <a:buFontTx/>
              <a:buChar char="-"/>
            </a:pPr>
            <a:r>
              <a:rPr lang="pt-BR" sz="2400" dirty="0" smtClean="0"/>
              <a:t>98% possuía internet  domiciliar </a:t>
            </a:r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14" name="Chave esquerda 13"/>
          <p:cNvSpPr/>
          <p:nvPr/>
        </p:nvSpPr>
        <p:spPr>
          <a:xfrm>
            <a:off x="5256857" y="2340360"/>
            <a:ext cx="333115" cy="19897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960880" y="406630"/>
            <a:ext cx="6878320" cy="59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Desafios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60880" y="1138535"/>
            <a:ext cx="672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Busca de Professores que trabalhavam com as temáticas específicas</a:t>
            </a:r>
          </a:p>
          <a:p>
            <a:pPr algn="ctr"/>
            <a:r>
              <a:rPr lang="pt-BR" sz="2400" b="1" dirty="0" smtClean="0"/>
              <a:t> O Panorama  da Desnutrição e  outras formas de Má Nutrição no Brasil e entre os povos  e comunidades tradicionais de matriz africana.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60880" y="3461657"/>
            <a:ext cx="672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Busca de estratégias para atender as demandas dos alunos – “Café com Prosa” 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Trabalho quinzenal  com os tutores “Tutoria dos Tutores” – </a:t>
            </a:r>
            <a:r>
              <a:rPr lang="pt-BR" sz="2400" dirty="0" err="1" smtClean="0"/>
              <a:t>Webconferência</a:t>
            </a:r>
            <a:r>
              <a:rPr lang="pt-BR" sz="2400" dirty="0" smtClean="0"/>
              <a:t> RNP.</a:t>
            </a:r>
          </a:p>
          <a:p>
            <a:endParaRPr lang="pt-BR" sz="2400" dirty="0" smtClean="0"/>
          </a:p>
          <a:p>
            <a:r>
              <a:rPr lang="pt-BR" sz="2400" dirty="0" smtClean="0"/>
              <a:t>-   Equipe e recursos mínimo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8_template_matriz_african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0880" y="629920"/>
            <a:ext cx="697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60880" y="37298"/>
            <a:ext cx="6878320" cy="961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800" noProof="0" dirty="0" smtClean="0">
                <a:latin typeface="+mj-lt"/>
                <a:ea typeface="+mj-ea"/>
                <a:cs typeface="+mj-cs"/>
              </a:rPr>
              <a:t>Reflexões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34986" y="1222769"/>
            <a:ext cx="6351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-Depoimentos de atores sociais  envolvidos com a temática. </a:t>
            </a:r>
          </a:p>
          <a:p>
            <a:r>
              <a:rPr lang="pt-BR" sz="2000" dirty="0" smtClean="0"/>
              <a:t> </a:t>
            </a:r>
          </a:p>
          <a:p>
            <a:pPr>
              <a:buFontTx/>
              <a:buChar char="-"/>
            </a:pPr>
            <a:r>
              <a:rPr lang="pt-BR" sz="2000" dirty="0" smtClean="0"/>
              <a:t>Fórum  - ferramenta rica para troca de experiência.</a:t>
            </a:r>
          </a:p>
          <a:p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Acesso a internet 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Questões objetivas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34986" y="3582810"/>
            <a:ext cx="6504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-Conseguimos despertar a crítica e reflexão dos alunos apenas com questões de múltipla escolha?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-Devemos investir na preparação dos tutores, incluindo previsão de ressarcimento financeiro para maior dedicação a tutoria?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98230" y="5622596"/>
            <a:ext cx="565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Sistematização e divulgação acadêmica do conteúdo do curso </a:t>
            </a: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487</Words>
  <Application>Microsoft Office PowerPoint</Application>
  <PresentationFormat>Apresentação na tela (4:3)</PresentationFormat>
  <Paragraphs>85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1</vt:lpstr>
      <vt:lpstr>Slide 8</vt:lpstr>
      <vt:lpstr>Slide 9</vt:lpstr>
      <vt:lpstr>Slide 10</vt:lpstr>
    </vt:vector>
  </TitlesOfParts>
  <Company>Nakata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Nakata</dc:creator>
  <cp:lastModifiedBy>Suelen Franco</cp:lastModifiedBy>
  <cp:revision>52</cp:revision>
  <dcterms:created xsi:type="dcterms:W3CDTF">2018-08-21T18:22:44Z</dcterms:created>
  <dcterms:modified xsi:type="dcterms:W3CDTF">2019-09-29T10:58:23Z</dcterms:modified>
</cp:coreProperties>
</file>