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9" r:id="rId2"/>
    <p:sldId id="258" r:id="rId3"/>
    <p:sldId id="261" r:id="rId4"/>
    <p:sldId id="262" r:id="rId5"/>
    <p:sldId id="266" r:id="rId6"/>
    <p:sldId id="263" r:id="rId7"/>
    <p:sldId id="264" r:id="rId8"/>
    <p:sldId id="267" r:id="rId9"/>
    <p:sldId id="265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CCB6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2" autoAdjust="0"/>
    <p:restoredTop sz="84919" autoAdjust="0"/>
  </p:normalViewPr>
  <p:slideViewPr>
    <p:cSldViewPr snapToGrid="0" snapToObjects="1">
      <p:cViewPr varScale="1">
        <p:scale>
          <a:sx n="58" d="100"/>
          <a:sy n="58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25DAC-99D5-40B3-B4F1-1EE611F61B95}" type="datetimeFigureOut">
              <a:rPr lang="pt-BR" smtClean="0"/>
              <a:pPr/>
              <a:t>29/09/2019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839BB-7092-49EB-A053-17544A90A1C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9054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NAP:</a:t>
            </a:r>
            <a:r>
              <a:rPr lang="pt-BR" baseline="0" dirty="0" smtClean="0"/>
              <a:t> Núcleo de Apoio Pedagógico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39BB-7092-49EB-A053-17544A90A1CB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60048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Ou ida a campo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39BB-7092-49EB-A053-17544A90A1CB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115658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Ou ida a campo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39BB-7092-49EB-A053-17544A90A1CB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2114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Sugiro</a:t>
            </a:r>
            <a:r>
              <a:rPr lang="pt-BR" baseline="0" dirty="0" smtClean="0"/>
              <a:t> que seja falada a parte que está na coluna direita e retirada do slide</a:t>
            </a:r>
          </a:p>
          <a:p>
            <a:r>
              <a:rPr lang="pt-BR" baseline="0" dirty="0" smtClean="0"/>
              <a:t>Não estou entendendo a diferença entre coordenadores e equipe de coordenação. Seriam coordenadores a Maria Rita e o Edgard e equipe de coordenação eu e a Karina?</a:t>
            </a:r>
          </a:p>
          <a:p>
            <a:r>
              <a:rPr lang="pt-BR" baseline="0" dirty="0" smtClean="0"/>
              <a:t>Sobre os APNS: colocando no </a:t>
            </a:r>
            <a:r>
              <a:rPr lang="pt-BR" baseline="0" dirty="0" err="1" smtClean="0"/>
              <a:t>google</a:t>
            </a:r>
            <a:r>
              <a:rPr lang="pt-BR" baseline="0" dirty="0" smtClean="0"/>
              <a:t> é possível encontrar algumas páginas falando sobre o trabalho deles.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39BB-7092-49EB-A053-17544A90A1CB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141758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39BB-7092-49EB-A053-17544A90A1CB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28165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39BB-7092-49EB-A053-17544A90A1CB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28165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NAP:</a:t>
            </a:r>
            <a:r>
              <a:rPr lang="pt-BR" baseline="0" dirty="0" smtClean="0"/>
              <a:t> Núcleo de Apoio Pedagógico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39BB-7092-49EB-A053-17544A90A1CB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60048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9018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2276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224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4517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185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26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6761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61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7706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922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647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790F4-F1C1-7D43-BA7E-C89A2739285F}" type="datetimeFigureOut">
              <a:rPr lang="en-US" smtClean="0"/>
              <a:pPr/>
              <a:t>9/29/2019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DDF65-EA17-0F41-865C-9C3EDF5B508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1585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018_template_matriz_africana-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09458" y="284814"/>
            <a:ext cx="6546546" cy="2983042"/>
          </a:xfrm>
          <a:prstGeom prst="rect">
            <a:avLst/>
          </a:prstGeom>
          <a:solidFill>
            <a:srgbClr val="ACCB6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b="1" dirty="0" smtClean="0"/>
              <a:t>CURSO DE EXTENSÃO A DISTÂNCIA SOBRE SOBERANIA E SEGURANÇA ALIMENTAR E NUTRICIONAL PARA COMUNIDADES TRADICIONAIS E POVOS DE MATRIZ AFRICANA: UM RELATO DE EXPERIÊNCIA</a:t>
            </a: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2597454" y="4444204"/>
            <a:ext cx="6400800" cy="943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2109458" y="3572771"/>
            <a:ext cx="6974582" cy="236333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Karina Rubia Nunes</a:t>
            </a:r>
            <a:r>
              <a:rPr kumimoji="0" lang="pt-BR" sz="7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</a:t>
            </a:r>
            <a:r>
              <a:rPr kumimoji="0" lang="pt-B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; Lilian Fernanda Galesi Pacheco</a:t>
            </a:r>
            <a:r>
              <a:rPr kumimoji="0" lang="pt-BR" sz="7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</a:t>
            </a:r>
            <a:r>
              <a:rPr kumimoji="0" lang="pt-B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 </a:t>
            </a:r>
            <a:r>
              <a:rPr kumimoji="0" lang="pt-BR" sz="72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Suelen Franco</a:t>
            </a:r>
            <a:r>
              <a:rPr kumimoji="0" lang="pt-BR" sz="7200" b="1" i="0" u="sng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</a:t>
            </a:r>
            <a:r>
              <a:rPr kumimoji="0" lang="pt-B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 Denise de Cássia Moreira Zornoff</a:t>
            </a:r>
            <a:r>
              <a:rPr kumimoji="0" lang="pt-BR" sz="7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kumimoji="0" lang="pt-B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 Edgard Aparecido de Moura</a:t>
            </a:r>
            <a:r>
              <a:rPr kumimoji="0" lang="pt-BR" sz="7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</a:t>
            </a:r>
            <a:r>
              <a:rPr kumimoji="0" lang="pt-B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; Maria Rita Marques de Oliveira </a:t>
            </a:r>
            <a:r>
              <a:rPr kumimoji="0" lang="pt-BR" sz="72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1,4</a:t>
            </a:r>
            <a:r>
              <a:rPr kumimoji="0" lang="pt-BR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1. INTERSSAN / UNESP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2. NAP/ Faculdade de Medicina de Botucatu / UNESP 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3. Agentes de Pastoral Negros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4. Instituto de Biociências de Botucatu/ UNESP</a:t>
            </a:r>
          </a:p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5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65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2018_template_matriz_africana-0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2597454" y="4444204"/>
            <a:ext cx="6400800" cy="943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960880" y="37298"/>
            <a:ext cx="6878320" cy="9619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800" b="1" noProof="0" dirty="0" smtClean="0">
                <a:latin typeface="+mj-lt"/>
                <a:ea typeface="+mj-ea"/>
                <a:cs typeface="+mj-cs"/>
              </a:rPr>
              <a:t>AGREDECIMENTOS</a:t>
            </a:r>
            <a:endParaRPr kumimoji="0" lang="pt-BR" sz="3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2597454" y="1485900"/>
            <a:ext cx="58607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/>
              <a:t>Curso desenvolvido com apoio financeiro convênio </a:t>
            </a:r>
          </a:p>
          <a:p>
            <a:pPr algn="ctr"/>
            <a:r>
              <a:rPr lang="pt-BR" sz="3600" dirty="0" smtClean="0"/>
              <a:t>MCTIC n. </a:t>
            </a:r>
            <a:r>
              <a:rPr lang="pt-BR" sz="3600" dirty="0" smtClean="0"/>
              <a:t>821825/2015</a:t>
            </a:r>
          </a:p>
          <a:p>
            <a:pPr algn="ctr"/>
            <a:endParaRPr lang="pt-BR" sz="3600" dirty="0" smtClean="0"/>
          </a:p>
          <a:p>
            <a:pPr algn="ctr"/>
            <a:r>
              <a:rPr lang="pt-BR" sz="3600" dirty="0" smtClean="0"/>
              <a:t>ACESSE </a:t>
            </a:r>
            <a:br>
              <a:rPr lang="pt-BR" sz="3600" dirty="0" smtClean="0"/>
            </a:br>
            <a:r>
              <a:rPr lang="pt-BR" sz="3600" dirty="0" smtClean="0"/>
              <a:t>www.interssan.com.br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xmlns="" val="182965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042" y="0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371600" y="37496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Soberania e Segurança Alimentar e Nutricional </a:t>
            </a:r>
            <a:b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x </a:t>
            </a:r>
            <a:b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Inequidades </a:t>
            </a:r>
            <a:endParaRPr kumimoji="0" lang="pt-B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Espaço Reservado para Conteúdo 3" descr="ssan.jpeg"/>
          <p:cNvPicPr>
            <a:picLocks noChangeAspect="1"/>
          </p:cNvPicPr>
          <p:nvPr/>
        </p:nvPicPr>
        <p:blipFill>
          <a:blip r:embed="rId3" cstate="print"/>
          <a:srcRect l="6852" t="10658" r="4076" b="4076"/>
          <a:stretch>
            <a:fillRect/>
          </a:stretch>
        </p:blipFill>
        <p:spPr>
          <a:xfrm>
            <a:off x="1960880" y="2113613"/>
            <a:ext cx="4582689" cy="4012550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6546856" y="4712064"/>
            <a:ext cx="2520280" cy="95410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Acesso </a:t>
            </a:r>
            <a:r>
              <a:rPr lang="pt-BR" sz="2800" dirty="0"/>
              <a:t>a</a:t>
            </a:r>
            <a:r>
              <a:rPr lang="pt-BR" sz="2800" dirty="0" smtClean="0"/>
              <a:t> bens e serviços </a:t>
            </a:r>
            <a:endParaRPr lang="pt-BR" sz="28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6582919" y="2661042"/>
            <a:ext cx="2448272" cy="138499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Preconceito e violação de direitos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2388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Espaço Reservado para Conteúdo 13" descr="Ap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125" y="2977356"/>
            <a:ext cx="2571750" cy="1771650"/>
          </a:xfrm>
        </p:spPr>
      </p:pic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960880" y="134910"/>
            <a:ext cx="6878320" cy="5972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Tecnologias</a:t>
            </a:r>
            <a:r>
              <a:rPr kumimoji="0" lang="pt-BR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x Redes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Espaço Reservado para Conteúdo 3" descr="tecnologia-da-informacao.png"/>
          <p:cNvPicPr>
            <a:picLocks noChangeAspect="1"/>
          </p:cNvPicPr>
          <p:nvPr/>
        </p:nvPicPr>
        <p:blipFill>
          <a:blip r:embed="rId4" cstate="print"/>
          <a:srcRect l="16304" t="11043" r="17487" b="14436"/>
          <a:stretch>
            <a:fillRect/>
          </a:stretch>
        </p:blipFill>
        <p:spPr>
          <a:xfrm>
            <a:off x="4098466" y="822118"/>
            <a:ext cx="2762670" cy="2336845"/>
          </a:xfrm>
          <a:prstGeom prst="rect">
            <a:avLst/>
          </a:prstGeom>
        </p:spPr>
      </p:pic>
      <p:pic>
        <p:nvPicPr>
          <p:cNvPr id="15" name="Imagem 14" descr="Ap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289" y="3494314"/>
            <a:ext cx="3479171" cy="2396762"/>
          </a:xfrm>
          <a:prstGeom prst="rect">
            <a:avLst/>
          </a:prstGeom>
        </p:spPr>
      </p:pic>
      <p:pic>
        <p:nvPicPr>
          <p:cNvPr id="16" name="Imagem 15" descr="2017_log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0181" y="3494314"/>
            <a:ext cx="3235193" cy="2475368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3286125" y="6194532"/>
            <a:ext cx="4883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Curso de Extensão a distância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2388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4990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960880" y="112353"/>
            <a:ext cx="6878320" cy="5722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000" b="1" noProof="0" dirty="0" smtClean="0">
                <a:latin typeface="+mj-lt"/>
                <a:ea typeface="+mj-ea"/>
                <a:cs typeface="+mj-cs"/>
              </a:rPr>
              <a:t>ESTRUTURA DO CURSO </a:t>
            </a:r>
            <a: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Seta para a esquerda e para a direita 9"/>
          <p:cNvSpPr/>
          <p:nvPr/>
        </p:nvSpPr>
        <p:spPr>
          <a:xfrm>
            <a:off x="2836722" y="780472"/>
            <a:ext cx="5126636" cy="526946"/>
          </a:xfrm>
          <a:prstGeom prst="leftRightArrow">
            <a:avLst/>
          </a:prstGeom>
          <a:solidFill>
            <a:srgbClr val="ACCB6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972119" y="1470751"/>
            <a:ext cx="2125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3">
                    <a:lumMod val="75000"/>
                  </a:schemeClr>
                </a:solidFill>
              </a:rPr>
              <a:t>Agosto/2018</a:t>
            </a:r>
            <a:endParaRPr lang="pt-B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666875" y="1420864"/>
            <a:ext cx="2248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3">
                    <a:lumMod val="75000"/>
                  </a:schemeClr>
                </a:solidFill>
              </a:rPr>
              <a:t>Janeiro/2019</a:t>
            </a:r>
            <a:endParaRPr lang="pt-B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824882" y="3817839"/>
            <a:ext cx="731912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3">
                    <a:lumMod val="75000"/>
                  </a:schemeClr>
                </a:solidFill>
              </a:rPr>
              <a:t>TEMAS:</a:t>
            </a:r>
          </a:p>
          <a:p>
            <a:pPr algn="ctr"/>
            <a:endParaRPr lang="pt-BR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400" dirty="0" smtClean="0"/>
              <a:t>Origem das inequidades sociais no processo histórico;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400" dirty="0" smtClean="0"/>
              <a:t>Movimentos e políticas de igualdade racial; </a:t>
            </a:r>
            <a:endParaRPr lang="pt-BR" sz="24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400" dirty="0" smtClean="0"/>
              <a:t>Sistemas alimentares e cultura alimentar;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pt-BR" sz="2400" dirty="0" smtClean="0"/>
              <a:t>SSAN e SISAN.</a:t>
            </a:r>
            <a:endParaRPr lang="pt-BR" sz="24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3698817" y="2304937"/>
            <a:ext cx="3597642" cy="52322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64 horas / 16 módulos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2388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Espaço Reservado para Conteúdo 10" descr="logo nutrissan.redelassan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18943" y="2419942"/>
            <a:ext cx="5106113" cy="2886478"/>
          </a:xfrm>
        </p:spPr>
      </p:pic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28230" y="1169077"/>
            <a:ext cx="2056039" cy="1200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aixaDeTexto 16"/>
          <p:cNvSpPr txBox="1"/>
          <p:nvPr/>
        </p:nvSpPr>
        <p:spPr>
          <a:xfrm>
            <a:off x="2049923" y="4598500"/>
            <a:ext cx="6760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Vídeo aula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Material de apoio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 smtClean="0"/>
              <a:t>Tarefa (múltipla escolha, descritiva, ida à campo)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400" dirty="0"/>
              <a:t>F</a:t>
            </a:r>
            <a:r>
              <a:rPr lang="pt-BR" sz="2400" dirty="0" smtClean="0"/>
              <a:t>órum de discussão</a:t>
            </a:r>
            <a:endParaRPr lang="pt-BR" sz="24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9979" y="1417638"/>
            <a:ext cx="2960665" cy="751809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383386" y="400025"/>
            <a:ext cx="61503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3">
                    <a:lumMod val="75000"/>
                  </a:schemeClr>
                </a:solidFill>
              </a:rPr>
              <a:t>AMBIENTE VIRTUAL DE APRENDIZAGEM</a:t>
            </a:r>
            <a:endParaRPr lang="pt-B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3409107" y="3895354"/>
            <a:ext cx="3723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3">
                    <a:lumMod val="75000"/>
                  </a:schemeClr>
                </a:solidFill>
              </a:rPr>
              <a:t>ESTRUTURA DAS AULAS</a:t>
            </a:r>
            <a:endParaRPr lang="pt-B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2" name="Imagem 11" descr="logo nutrissan.redelassan.png"/>
          <p:cNvPicPr>
            <a:picLocks noChangeAspect="1"/>
          </p:cNvPicPr>
          <p:nvPr/>
        </p:nvPicPr>
        <p:blipFill>
          <a:blip r:embed="rId3"/>
          <a:srcRect l="7137" t="17815" r="10986" b="23637"/>
          <a:stretch>
            <a:fillRect/>
          </a:stretch>
        </p:blipFill>
        <p:spPr>
          <a:xfrm>
            <a:off x="3683017" y="2499991"/>
            <a:ext cx="3053924" cy="123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145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960880" y="37298"/>
            <a:ext cx="687832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Execução do Curso</a:t>
            </a:r>
            <a:endParaRPr kumimoji="0" lang="pt-BR" sz="35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960880" y="999252"/>
            <a:ext cx="2716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AULA: </a:t>
            </a:r>
          </a:p>
          <a:p>
            <a:r>
              <a:rPr lang="pt-BR" dirty="0" smtClean="0"/>
              <a:t> Professores Especialistas 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1960880" y="2069543"/>
            <a:ext cx="2970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TUTORES: </a:t>
            </a:r>
          </a:p>
          <a:p>
            <a:r>
              <a:rPr lang="pt-BR" dirty="0" smtClean="0"/>
              <a:t> Pessoas Voluntárias – Movimento Negro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931768" y="2126825"/>
            <a:ext cx="3755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Auxiliaram nas dificuldades da plataforma,  nos trabalhos de campo  e nas discussões de fórum.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960880" y="4072471"/>
            <a:ext cx="2716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EQUIPE DE COORDENAÇÃO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4931768" y="985428"/>
            <a:ext cx="4009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Foram acionados professores de diferentes faculdades e universidades para atender os temas necessários </a:t>
            </a:r>
            <a:endParaRPr lang="pt-BR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4991360" y="3533614"/>
            <a:ext cx="3695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Elaboração  o curso, articulação e apoio à construção de conteúdo,  gestão da plataforma </a:t>
            </a:r>
            <a:r>
              <a:rPr lang="pt-BR" dirty="0" err="1" smtClean="0"/>
              <a:t>moodle</a:t>
            </a:r>
            <a:r>
              <a:rPr lang="pt-BR" dirty="0" smtClean="0"/>
              <a:t>, coordenação de reuniões quinzenais com tutores (</a:t>
            </a:r>
            <a:r>
              <a:rPr lang="pt-BR" dirty="0" err="1" smtClean="0"/>
              <a:t>weconf</a:t>
            </a:r>
            <a:r>
              <a:rPr lang="pt-BR" dirty="0" smtClean="0"/>
              <a:t>).</a:t>
            </a:r>
            <a:endParaRPr lang="pt-BR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3952965" y="5341332"/>
            <a:ext cx="2970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DIVULGAÇÃO : </a:t>
            </a:r>
            <a:b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pt-BR" b="1" dirty="0" err="1" smtClean="0">
                <a:solidFill>
                  <a:schemeClr val="accent3">
                    <a:lumMod val="50000"/>
                  </a:schemeClr>
                </a:solidFill>
              </a:rPr>
              <a:t>APNs</a:t>
            </a:r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</a:p>
          <a:p>
            <a:pPr algn="ctr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 Edgar Aparecido de Moura </a:t>
            </a:r>
            <a:endParaRPr lang="pt-BR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298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960880" y="37298"/>
            <a:ext cx="6878320" cy="59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Diagnóstico de</a:t>
            </a:r>
            <a:r>
              <a:rPr kumimoji="0" lang="pt-BR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Alcance </a:t>
            </a:r>
            <a:endParaRPr kumimoji="0" lang="pt-B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858903" y="1338809"/>
            <a:ext cx="25183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Disponível:</a:t>
            </a:r>
            <a:br>
              <a:rPr lang="pt-BR" sz="2400" dirty="0" smtClean="0"/>
            </a:br>
            <a:r>
              <a:rPr lang="pt-BR" sz="2400" dirty="0" smtClean="0"/>
              <a:t>200 VAGAS</a:t>
            </a:r>
            <a:endParaRPr lang="pt-BR" sz="2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516172" y="3145018"/>
            <a:ext cx="2998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736 INSCRITOS </a:t>
            </a:r>
            <a:endParaRPr lang="pt-BR" sz="24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597639" y="4741022"/>
            <a:ext cx="3462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57 concluintes</a:t>
            </a:r>
            <a:br>
              <a:rPr lang="pt-BR" sz="2400" dirty="0" smtClean="0"/>
            </a:br>
            <a:r>
              <a:rPr lang="pt-BR" sz="2400" dirty="0" smtClean="0"/>
              <a:t>(conclusão de 70% das atividades)  </a:t>
            </a:r>
            <a:endParaRPr lang="pt-BR" sz="24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589972" y="2299404"/>
            <a:ext cx="3350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-44% amigos </a:t>
            </a:r>
            <a:br>
              <a:rPr lang="pt-BR" sz="2400" dirty="0" smtClean="0"/>
            </a:br>
            <a:r>
              <a:rPr lang="pt-BR" sz="2400" dirty="0" smtClean="0"/>
              <a:t>-38% envolvimento com movimento negro </a:t>
            </a:r>
          </a:p>
          <a:p>
            <a:pPr>
              <a:buFontTx/>
              <a:buChar char="-"/>
            </a:pPr>
            <a:r>
              <a:rPr lang="pt-BR" sz="2400" dirty="0" smtClean="0"/>
              <a:t>98% possuía internet  domiciliar </a:t>
            </a:r>
          </a:p>
          <a:p>
            <a:pPr>
              <a:buFontTx/>
              <a:buChar char="-"/>
            </a:pPr>
            <a:endParaRPr lang="pt-BR" sz="2400" dirty="0"/>
          </a:p>
        </p:txBody>
      </p:sp>
      <p:sp>
        <p:nvSpPr>
          <p:cNvPr id="14" name="Chave esquerda 13"/>
          <p:cNvSpPr/>
          <p:nvPr/>
        </p:nvSpPr>
        <p:spPr>
          <a:xfrm>
            <a:off x="5256857" y="2340360"/>
            <a:ext cx="333115" cy="1989775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</p:spTree>
    <p:extLst>
      <p:ext uri="{BB962C8B-B14F-4D97-AF65-F5344CB8AC3E}">
        <p14:creationId xmlns:p14="http://schemas.microsoft.com/office/powerpoint/2010/main" xmlns="" val="2388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1960880" y="406630"/>
            <a:ext cx="6878320" cy="592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Desafios</a:t>
            </a: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pt-B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960880" y="1138535"/>
            <a:ext cx="67259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400" dirty="0" smtClean="0"/>
              <a:t>Busca de Professores que trabalhavam com as temáticas específicas</a:t>
            </a:r>
          </a:p>
          <a:p>
            <a:pPr algn="ctr"/>
            <a:r>
              <a:rPr lang="pt-BR" sz="2400" b="1" dirty="0" smtClean="0"/>
              <a:t> O Panorama  da Desnutrição e  outras formas de Má Nutrição no Brasil e entre os povos  e comunidades tradicionais de matriz africana.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960880" y="3461657"/>
            <a:ext cx="6725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400" dirty="0" smtClean="0"/>
              <a:t>Busca de estratégias para atender as demandas dos alunos – “Café com Prosa” </a:t>
            </a:r>
          </a:p>
          <a:p>
            <a:pPr>
              <a:buFontTx/>
              <a:buChar char="-"/>
            </a:pPr>
            <a:endParaRPr lang="pt-BR" sz="2400" dirty="0" smtClean="0"/>
          </a:p>
          <a:p>
            <a:pPr>
              <a:buFontTx/>
              <a:buChar char="-"/>
            </a:pPr>
            <a:r>
              <a:rPr lang="pt-BR" sz="2400" dirty="0" smtClean="0"/>
              <a:t> Trabalho quinzenal  com os tutores “Tutoria dos Tutores” – </a:t>
            </a:r>
            <a:r>
              <a:rPr lang="pt-BR" sz="2400" dirty="0" err="1" smtClean="0"/>
              <a:t>Webconferência</a:t>
            </a:r>
            <a:r>
              <a:rPr lang="pt-BR" sz="2400" dirty="0" smtClean="0"/>
              <a:t> RNP.</a:t>
            </a:r>
          </a:p>
          <a:p>
            <a:endParaRPr lang="pt-BR" sz="2400" dirty="0" smtClean="0"/>
          </a:p>
          <a:p>
            <a:r>
              <a:rPr lang="pt-BR" sz="2400" dirty="0" smtClean="0"/>
              <a:t>-   Equipe e recursos mínimo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2388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018_template_matriz_africana-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60880" y="629920"/>
            <a:ext cx="697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960880" y="37298"/>
            <a:ext cx="6878320" cy="9619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800" noProof="0" dirty="0" smtClean="0">
                <a:latin typeface="+mj-lt"/>
                <a:ea typeface="+mj-ea"/>
                <a:cs typeface="+mj-cs"/>
              </a:rPr>
              <a:t>Reflexões</a:t>
            </a:r>
            <a:endParaRPr kumimoji="0" lang="pt-BR" sz="3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334986" y="1222769"/>
            <a:ext cx="63518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-Depoimentos de atores sociais  envolvidos com a temática. </a:t>
            </a:r>
          </a:p>
          <a:p>
            <a:r>
              <a:rPr lang="pt-BR" sz="2000" dirty="0" smtClean="0"/>
              <a:t> </a:t>
            </a:r>
          </a:p>
          <a:p>
            <a:pPr>
              <a:buFontTx/>
              <a:buChar char="-"/>
            </a:pPr>
            <a:r>
              <a:rPr lang="pt-BR" sz="2000" dirty="0" smtClean="0"/>
              <a:t>Fórum  - ferramenta rica para troca de experiência.</a:t>
            </a:r>
          </a:p>
          <a:p>
            <a:endParaRPr lang="pt-BR" sz="2000" dirty="0" smtClean="0"/>
          </a:p>
          <a:p>
            <a:pPr>
              <a:buFontTx/>
              <a:buChar char="-"/>
            </a:pPr>
            <a:r>
              <a:rPr lang="pt-BR" sz="2000" dirty="0" smtClean="0"/>
              <a:t>Acesso a internet </a:t>
            </a:r>
          </a:p>
          <a:p>
            <a:pPr>
              <a:buFontTx/>
              <a:buChar char="-"/>
            </a:pPr>
            <a:endParaRPr lang="pt-BR" sz="2000" dirty="0" smtClean="0"/>
          </a:p>
          <a:p>
            <a:pPr>
              <a:buFontTx/>
              <a:buChar char="-"/>
            </a:pPr>
            <a:r>
              <a:rPr lang="pt-BR" sz="2000" dirty="0" smtClean="0"/>
              <a:t>Questões objetivas 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334986" y="3582810"/>
            <a:ext cx="6504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-Conseguimos despertar a crítica e reflexão dos alunos apenas com questões de múltipla escolha? </a:t>
            </a:r>
          </a:p>
          <a:p>
            <a:endParaRPr lang="pt-BR" sz="2000" b="1" dirty="0" smtClean="0"/>
          </a:p>
          <a:p>
            <a:r>
              <a:rPr lang="pt-BR" sz="2000" b="1" dirty="0" smtClean="0"/>
              <a:t>-Devemos investir na preparação dos tutores, incluindo previsão de ressarcimento financeiro para maior dedicação a tutoria?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698230" y="5622596"/>
            <a:ext cx="56512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3">
                    <a:lumMod val="75000"/>
                  </a:schemeClr>
                </a:solidFill>
              </a:rPr>
              <a:t>Sistematização e divulgação acadêmica do conteúdo do curso </a:t>
            </a:r>
            <a:endParaRPr lang="pt-BR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487</Words>
  <Application>Microsoft Office PowerPoint</Application>
  <PresentationFormat>Apresentação na tela (4:3)</PresentationFormat>
  <Paragraphs>85</Paragraphs>
  <Slides>10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1</vt:lpstr>
      <vt:lpstr>Slide 8</vt:lpstr>
      <vt:lpstr>Slide 9</vt:lpstr>
      <vt:lpstr>Slide 10</vt:lpstr>
    </vt:vector>
  </TitlesOfParts>
  <Company>Nakata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Milton Nakata</dc:creator>
  <cp:lastModifiedBy>Suelen Franco</cp:lastModifiedBy>
  <cp:revision>52</cp:revision>
  <dcterms:created xsi:type="dcterms:W3CDTF">2018-08-21T18:22:44Z</dcterms:created>
  <dcterms:modified xsi:type="dcterms:W3CDTF">2019-09-29T10:58:23Z</dcterms:modified>
</cp:coreProperties>
</file>